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38"/>
  </p:notesMasterIdLst>
  <p:sldIdLst>
    <p:sldId id="256" r:id="rId2"/>
    <p:sldId id="317" r:id="rId3"/>
    <p:sldId id="298" r:id="rId4"/>
    <p:sldId id="264" r:id="rId5"/>
    <p:sldId id="270" r:id="rId6"/>
    <p:sldId id="271" r:id="rId7"/>
    <p:sldId id="272" r:id="rId8"/>
    <p:sldId id="279" r:id="rId9"/>
    <p:sldId id="277" r:id="rId10"/>
    <p:sldId id="280" r:id="rId11"/>
    <p:sldId id="281" r:id="rId12"/>
    <p:sldId id="282" r:id="rId13"/>
    <p:sldId id="283" r:id="rId14"/>
    <p:sldId id="284" r:id="rId15"/>
    <p:sldId id="285" r:id="rId16"/>
    <p:sldId id="305" r:id="rId17"/>
    <p:sldId id="306" r:id="rId18"/>
    <p:sldId id="307" r:id="rId19"/>
    <p:sldId id="286" r:id="rId20"/>
    <p:sldId id="288" r:id="rId21"/>
    <p:sldId id="289" r:id="rId22"/>
    <p:sldId id="292" r:id="rId23"/>
    <p:sldId id="301" r:id="rId24"/>
    <p:sldId id="314" r:id="rId25"/>
    <p:sldId id="302" r:id="rId26"/>
    <p:sldId id="308" r:id="rId27"/>
    <p:sldId id="291" r:id="rId28"/>
    <p:sldId id="295" r:id="rId29"/>
    <p:sldId id="315" r:id="rId30"/>
    <p:sldId id="299" r:id="rId31"/>
    <p:sldId id="309" r:id="rId32"/>
    <p:sldId id="313" r:id="rId33"/>
    <p:sldId id="310" r:id="rId34"/>
    <p:sldId id="312" r:id="rId35"/>
    <p:sldId id="311" r:id="rId36"/>
    <p:sldId id="316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  <a:srgbClr val="BFF9DD"/>
    <a:srgbClr val="C2E9FA"/>
    <a:srgbClr val="FCFBBD"/>
    <a:srgbClr val="CC99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4660"/>
  </p:normalViewPr>
  <p:slideViewPr>
    <p:cSldViewPr>
      <p:cViewPr varScale="1">
        <p:scale>
          <a:sx n="80" d="100"/>
          <a:sy n="80" d="100"/>
        </p:scale>
        <p:origin x="1550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FCEE60-AEA3-4D95-A3E8-D6BCD305C48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B230AF-D72D-4FCA-9309-FCACD81BF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19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F5BCA8D-CDE9-419B-B415-F005CD37DECA}" type="slidenum">
              <a:rPr lang="en-US" sz="1200"/>
              <a:pPr eaLnBrk="1" hangingPunct="1"/>
              <a:t>4</a:t>
            </a:fld>
            <a:endParaRPr lang="en-US" sz="120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en-GB">
              <a:latin typeface="Arial" charset="0"/>
            </a:endParaRPr>
          </a:p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735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B230AF-D72D-4FCA-9309-FCACD81BFA3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014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723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872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3684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8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211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251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756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5444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69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576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9118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24030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701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45790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9654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25684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168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3C2B02C-3E30-4CE8-B659-3ED78785EF63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18C4580-DB41-4601-9CA9-50A9E872F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540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png"/><Relationship Id="rId9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jpeg"/><Relationship Id="rId4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8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hampshirehealthyfamilies.org.uk/school-readiness" TargetMode="External"/><Relationship Id="rId4" Type="http://schemas.openxmlformats.org/officeDocument/2006/relationships/image" Target="../media/image81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84684"/>
            <a:ext cx="7772400" cy="2592288"/>
          </a:xfrm>
        </p:spPr>
        <p:txBody>
          <a:bodyPr/>
          <a:lstStyle/>
          <a:p>
            <a:r>
              <a:rPr lang="en-GB" dirty="0">
                <a:latin typeface="Comic Sans MS" pitchFamily="66" charset="0"/>
              </a:rPr>
              <a:t>Welcome to </a:t>
            </a:r>
            <a:r>
              <a:rPr lang="en-GB" dirty="0" err="1">
                <a:latin typeface="Comic Sans MS" pitchFamily="66" charset="0"/>
              </a:rPr>
              <a:t>Hamble</a:t>
            </a:r>
            <a:r>
              <a:rPr lang="en-GB" dirty="0">
                <a:latin typeface="Comic Sans MS" pitchFamily="66" charset="0"/>
              </a:rPr>
              <a:t> 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Primary School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0393" y="3176972"/>
            <a:ext cx="6400800" cy="720080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Tuesday 5</a:t>
            </a:r>
            <a:r>
              <a:rPr lang="en-US" baseline="30000" dirty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th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May 2026</a:t>
            </a:r>
            <a:endParaRPr lang="en-GB" dirty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AutoShape 4" descr="data:image/png;base64,iVBORw0KGgoAAAANSUhEUgAAAOcAAADaCAMAAABqzqVhAAABIFBMVEX/////AH//AIH/AIL/AH3/AHv3AHfm7OrjAGr3+/rp7+3wAHLaAGXUAGH8///0AHXd5OLJAFvU3Nm/ycbfAGjSAGDMAF3CAFfrAG/I0c6suLTV3Nry9/a6AFK7xsLDzMmfAEuyvbqfpaOxAExtT1qZADyVnpukAER7goCmAExlADN3ADahAEOsAEqMADReU1dgPElxbW+AZW5mX2KAAD9rGDxgTVNkNUeSAD6FhISHkI2irqpsNElyYWdwdnR3ACloKEKVj5GCLU+DfX+RAENaXVyCbXRjR1GEADaWEk6AXWl/ioeIH0yYnZt+NlKMfIGAEkR9S15fFDR7ADlwKkZlLUN1ACVpACiJL1OIcnqHPFmLGUuNholdNUR5ADNmACuxbn1iAAAVS0lEQVR4nNVdaUPaShduzoQd2VQ2WQoIKIqCuFBQaquttLS3WvVt772t/f//4iUkkJnJDGQP9/moIZkzy5mzn1ev7ENg8HTa2bHxheuJyW0WIeHO62E4jFBvA4EgwM+Y1yNxFp3IlMopnZ8KXo/EUVSjMzIFeB3weiiOYhcJVuiM5RrfTh4+f2uUQ3aPzF48gBU6h0/FrN8niP5I5n6w1pSORPN0hnpJBMq2B5RtpRwYn0EUEmH2dG9mzJ/P44iy6eU3oHHO6jAtInV+2+w/DZn/+4PM0jnZAoEA/PF26w7qAppi6zuLlHwSzNGZOkQCRWdkYsdwzaJRVJZMbLGEu45JOnd9Ag107+GCpurzeQfhmjGOXBuZoTPVpJdz+pKMhyf0Tj1FEOkxHuj6wQSdXVFDpgBbVVuGbAaVJMYtUI0x4YExMk5n+Fa7nAJk39k0auPokEM5ZzzSmDJOo3TO5UWKzq/2DNo4EiRXRLcMcgr3yDCdF1oqpX3LvrtcQJ6cd9iuMB5qBMEgnQHNpTJ7u3d8aEJyf4j8YjwUe4sM0plnbVsB/vVMudOwxV3WUzd+ZIxOFred0sli5+7gihoQ+sN6KldE+wkDb439ZC5nNG/TqI3jhKazz9pa4U+obYTO0CnreKK33olDNJ1QZLKKDtouGXhrYcy6Pf1dmwZtAp/pwWywGO6rHkQGBt7KppM9he7gI80wfEyd4kaAawNvjf3DOJ/oyUOToZYxMjfXjYDaRswBDH4L2YZNYzaDET0g+Ic168cgiB8MvHZI69jT5ax7aTHco7VEdMtiuBcgoKaBBWUcUPHKtkGbwERDZ5NxgYQ/TZdHNOJ6uPHTRpM0k8G5hUaEHg9Lwk3VJBW0aOBqyRWp96J7Tx0X5QxNZ5ChCzey0lNwof+9sUty40L8xr5Bm0ChTx8kH2NAspYFSQNymzw1Kp1eXp4SKD17OqKO5pnCEeL9i4tAnZhAeO+xOb4apDfuveaZ/AYYX5RL4r1s8cNFBOiNC1rNpGvmkL2JY4RCpmznoM2gR6+nZtEK/84fQS397x3gnBy99dxNXKI4LgRpI05qcUcwL1cOrvCbWWSq7+7imlpQP32U1COsnQMuAkfYefDQ0Kciv00R+kA98EuVbWCk/X2o8uvXr0YpTP71HBecOdqehEQl71YoywVJJ3qhztIJNmB6Dl692rxOx/3xyPbtBP9ZlzCEAc8akbh6Hd2qXWzaR8wS5EhXCNQogR2nUxOOMTyUfLkAgIKdxZIWelHylRwr2vBIRNJP6+4QOiJkF43k97fKUdAhNeBGbUEQiC2ZU4eGB3GKt7Hp3MsoP0YGJEoLiF2Tozom//1OvSGgRm7AShvnNnA4qpTyoy+ziCPiKByy9u0kvfDUGVLizSNxQHjYKedDVVWaIU3ssMRbUshAwkZySwSNjs3kQ3tpdSu4xY9zxC1AbdxSWqWTMMGGftMESQdV8zdJkNJaY9TVlODW/bo5xgYIpNiTUPkUOQUjWjbmAh3RB3SSxMlEj45TqGCnhd2SW4TJSpX7pguD+V9KbZY1mg2ROvN7aZIhGzL3W0LhOLlgH+iR+OyVumzobPHXUEvvakqEBAkJg1xNSah2MbhoeJCdf10kNM2BXx3QxkIqPKZNQEuBoseLqzc2SmuUJD3GwFg4sZNKpRJWDYeFN32fomlu4ULuJibqo/RupRAKhXLHWtPlUkD8TOFhqd9ZesOjgxVDC5Wr3Ysvr/drtWJt//X73YG1fZ44V2YaNbELJERwY2G7f/plXBSNkSmx4uTlYLOcv2oK9E/B/23pqBqfx5ng9L5SkW1eWDPENBRPNHrETswfkmkgBLQkoJPSeDITFFgBN3zBrzC8OMwKiLqvpgM4fGOJ0MrcwNBSNZCWfsa6ilL2/coK/5CpnJxGOZOKtvcsEZp7kSPAhNb8DBSO7KKTDVTncdvhS4S/c1DRmt849agQ+qgYpge65QFzZKY5HqbchUZSJn94Zs2IWJZtkoDaI4mFDw3IA2bIjLL9v6FRW8OwSFgOBBgqChOK9zt/P2ecJTPNsFFIk92KrPzucjatA3vK5QhI8DE5h10A6DMd5bG9to7voieLdL66c5C2BabMN3nBZEG57xpRggVMCjWJVN1ZFju7ASO1C7Z9bHKobxMhre/AKPayjvJYQNnm04B9nYTPozonGf1lmc7QmYN0Il/xssGTUCsvPr2f9lnlQ1MMabOubQBoX/GF072abpkSsjbELceeHDqhEHnmU5n4HdT/WYNBhxw0nDmhEDnnSzGVlxWiAQndoR2FUkPjMZgj4AzLRaxkAwWTGuuTM0UMISRrZNib2npVszdH6Ug8Weeclksn1hOS3GiOwvmWJuVlSqAQCUaTxWaz2a4lo8GsOCNYMBIvONqazRHy1c5ZzO9X3AFC0VveaFJntBUfiZHM66eTd9VKeScQCCQS5Xz13cn16X4m6/P5Ii3ORqSh2iuR2J9od9OAjrmxhU5mgO8UwzEhGwDyJ8cnjRyDllgiN9z7+HGgk0wiNAFlD4a0y/nGrx2mdTrZ6xkbFXHbDPIl7282bQrd+IozVEDbz6QQFvrhBB+CJEvUS3Sw6wRQ/OiqZF98ypBUnwFlflfUt4c+GLJb6gZ61gYQDo/U6wRg435ia8jjzj5tRRXSZwPlE+ULhwTc6f1JEZo6VzVcEDLPQ7uzInoaQXIqXtcfJqXc4LLomNqpGnJnyHVVOydA8c5IfLpOhFsMFx4S/NvJiJPK9VTrPHtXCoQL4UTp11nNr+YrZu6ccWzv/BARaG2NbOOjnZSiyPbh7W29tq2a8wClLxxYSxnhq3oyupWNi1NpgUGwg5RKghzCPihdbE5RKSGQq1Sr7z7uXt+/bmeCftFpMwKHbKH/xq2crMBObjg4qRv2m9hBZuTa7aIDgY6zBhMmmfFj96NWY3e6zRa20elJwYGwJsTaaTI3vMmve3CXTM/SQv9yed+CN0GrJTolw3F4kkdYYeZuOgm+l9c55O6c9Y4x6XT7fIarnZoHYgJE3cwkDOev+lvuCbg40NgtaShR7fSjgqkgElsIfXQj0Dg1uDwMekekBDg0khZtHIVU4+SlGHdRIeMARe8cSYONFQKl6q+7f4sRkQ5B8gbge7FNyw4FUuXScLDXPXn4edtMb/nd1KxXAVDfqqJdSJS+frs4e+m3i5mNrE8U5di19aFRBmpaWtFS91NzO+tfeJy8JocPK3FPw1Zm5mHymgY9YFcF0oPN5+WRY+sF8LOqAunARE+w0RoBTNUeCB1r/KZrDnN0Hrtv0bII0YwmOtIVwL5OUwFREzdopahj0yIx7l+fvQ0m7pXQ2erxg3i0++7jeF3WFB2ZUM8q6ZWjR+meJDuH6cRlbwDC2Mzt+WulNxrVFF3IfcMXAxD/bip/+WElmc35oY+9957O6d4yJ/Otis5DRZW30cXt3AeqmTUR3S+nE9KYAs+uKugiUM104OVyOiGOl0b0mk7YMG/wW7Ge3/HTQBfxcxuigTo4hugkDYmxe2/50JLQxtVYxm9xHjRF2eN7BV7rjdRj4Bs/OA+yZGaM1+wW/rXg5mVU0JuDOg7lmsfXp6VeIMxC2DOgMRlse815zjWYUlMW6Gnr1M9AZxN2vddS4cxCFaYEO8wAomR26GjDe72MZhjGwMwoAj9RyCD0QW/qj6NAGQtl0kKMgwf+Z5y3bbbkkHQ6k8B1oO1j83fLjqaYJ/gvMNdxoleTEweE4lmnc+up0Qz8pw3Tt0u+ThpvUfBOJTPXrcsmE8h2pLyO8MDtuCECgIL3E+IiCO2Uy+XNnB7qNx/jC1M8IN/hggXFKp2aT54EiM6ZQI5VbdlFSiHe7HwtBcKBcCL/9eT7bS05RfH2+c3qmhCBm5dkXPIbiWK0fzUXaguNp+TcKAQ+Ndojr8d05iSlSMhKcbm37aiSjjNLRIoc9lYbjkKlxujk5KQ7yc8Peqo7Dqr7GVrYieXdue5BE5crzMhvdo2yqdRV24+dWlTDjU/aXj9ukIZEv7R6y55B8QNDRrJEry3ib4Q4JdI7TRSDhOzLybfPrfrG0ggJQDX9skRoUKfipaFFsrOhsxUhGEBtOeMrnB+dbjNKn6gPBpfkUxJIfadzSImqNBJydHljpwFH6n4s5KVLgP9opKOL0PyY3hiwQUezaMo4OwzUJ1Myc90mPyAN4noCARuaHFL8SpnPhcHiSRYBRY1GljrOcM8pVXyLiYq2SAn6o2HWmnLyzsLH8gPmD7iuBFRcyXW1dmt6z0ig2lo4LNyjQ+b9XzjmKlHox4rQzsBresQoo7UNk31TQMzUDGS/Gwc3kHq0wZnfla37Eq/p3EDWXg/jqedou1feaTgoOSypNtnjpRKj/nJhl15P8LO6GJSwpm2Kkj9kdnSyh05++aBYh2ODhMjyqmCx92QpM+GatdGxiqHzmtsp54y7VFFSAju8fYROl1+iAyJJWWDnqt+o7HbeC9ChahGzT0SXcE9eHZlVxsECVvoV4IDtU8UyttGtPBMOJrMwW0nMEealI4ifl9KJXaAgtjiHOfCyeLlytS1KFDINSFbvnWWJK3ucWxQdrbhaBvOiX9lnrv27PJbVGUB9ecXnYQ4oenmhaTUiZqWqvhrSddOO+ksM8SmOm2B1ltagLemwQq275CSn7mpSdHXkSNlSI2VEUk3AzT94ZAqg5u4wlyfTC0EIZjKr65fNn156G/LCQ8SVwl/prt687a0ofpJr9K56DWWiQ3LognLHBLBKsCCeyS/Cy6ZCsZffLDdOddK5/DZscHREuFxF5/R0J4ylxCTaMp1KAFNO5fboTJmKwKP6N0UsTzB5CCDR5/f78CqSDE1CBXfjfrLgRuRALg0Ctbkjdm8up6DmYlss5h0ic3sioxYVoI3x573B5OavwyxmneKVYpyi8IXDiJjFy61hVx7Nwlex6DiD1cQJzW8srHPXBT1EyF4PFbaQGJyqJ5h23uGgO4nMX2Wo1aEuFGbORbxr74ksSRA9A+blN7GmHLT9BeIfMOYX7qoGVJG/czUtcJR31WynU5Z38aEo4hHBCwryccSbedA5wXQ1nuHioEOUm6GTYLSmln5hfy3rPcn5TxThVQxIZLMo+UonivrvEnK4VvrOL6QWdMi9ANiFviFpe0upWWYvusb+IjNgSshM1OVW4hgfJNUchmYyWLAq4BYM0zR7k5831KJTD2Ybh2zuLfdnphMTZpEc8B77Cxk2wGpAvGjQAhFeFHWJGXO6VPw3hVksBxrjV658ZmiNanaOgSheekysJ+NIpRZVgbhWn/Atk86g3en5s7GStipZHYU0uXViUlQWSWceXwumpqmG86C3nJv/jknnls3rOet3QPU/lC8MjSwtNfGCL3g0RewF27jMJVCr0gPvchmy7ES2n89NaTdS+rvciwUilGUn1QY6rOsNZuJhFsIsnKpi0TZbE2X2M4akzb3QJHYHfrI122d5s2lk6SlnpvoNBTBOxLZ4ddWxozF7504YJQRt76ou1XujK9grleShSM3pxA90068bdYwQecd4P9aTk1dbMcEwE0HR3gZZM18LnBIKjiqiUKGkUr9PaukDahgA0c5kAaJtRI29Ga+0DgK75VvZB0HO80JuhQzF9KbCPFDVhTEF0v+R8YEALtfBMzMmjGH3s1kvm6nYtCCjqhCIGtd0l6IjUrCJfV887TthfQIvhMgrorCnsVjT02kRs86zlNGpoPIW2CZPY2UbNC14c3Npnn0+yRhhTlf40IGGzmPWc6YxYyMUXyVOVItYUMngr7HcNGTTG8AB80gRBVkhyF7QPN16x97eWCHJHEJ3e8d7etLjepAkBXpJJkUpdiT6zNakSBs4L2uZ8rWguq1saGbQpHuBEjlrQPZxn/hZ/V6Hp7X9yyon7JT0KvPC5EPPhJlRd3VffZBVELKdYKpNjCtDjGs6MSwnT2iHP/1UNASTKb+SzIwYoaC3uq8+yAYBqjIQ1Wyb/K/kUzTYh4AyGHCbJCWuF4ooyzltBTPPGS2WUr4W6jhKN6ixPoGUs5L/68J5Uo6BE45s1lVmbb4pSZJQQaR/k83VTnzTw2MoXhhrADd7H78b6qv8ZXErG6zt2twTVU5pQWNiwRJUKAelPUvlrOG9oUh3qqK5f1nRmlz1a9V2A5giVpLdWyuU9Zmaf0mNg5qh47NLvtBnrbGTcchNhOldSNtTIUtaw/andMYNNdvqCiSdVtIBzECuqE5bRzTG5wjZbvGTJCjeG9m4A1K9dJvOkJyERzdxpFOcIEtKRNJpM5YTRyaRG+habQ+qsvGV7laT36DXkxzXbBf6jJS0IBujobEjJaX4UMQ7OowpTDW2oA2ps+iGlW51AgM1DgtQ04ZuKkag2NIhSytTVOFNugH17Hc8tYON2HFUyUZA2QPHqlNz8CSTo722q2TMFKL6Fcvmc/RkKA9l8BL1+Xz+5OPA7aKpFSUoDDU1x+UaF6hRlGKPiu8lbcxcHsrvffy4Z1cvBwN4nrusbzUzvHMW9CEZYlbTYK0gmw/g2pVhWsXC5w7/aK/C0PDkx/+ODo/+9+Oztl+VYlWm9LU1RUztacq7IUJh9iaL/VQONitEct2gGiNFw7mKD3M+bLsj1nYUFh4NE+63eR0GQ7KCN3izME1BxrC7Zl5XA+3brCbaDsxXwLhWVmGeRWC3rcp+YIl0/MZUXDTmNRu07ezXC2XMYgDGe4iq3pe42xqzMeBhXL6/Df98c6FmoVNvSt/rQxUzjJgx7+cWEbrGpHmXQTTygi3jUR1YhCW0HBigTSBccFAzfjcE9rGIA296U+gAmcxrqrgKnmvgTdMGHbgjQ/J+mtCUMHvs2gp/+SShRJtaD7zo0ZoKf5o6lWZsjHjHwlWJQx5hQub/LM2h4QJPBzYhH7uABFWWSRNroAu4Y4iyYq8JelSoq8kgHTyknQonWgvk6BBtNDZV4gk3Za8jnecCBSJoWD9CmIt0DemsaMoJ+DixAqugml3Ab8h15gq06SbGHNMqMLsLP1vXK2gznMzH8jbmJ9SJtCGLGGmCImmXoAHcyZmS4OutftZdxLSN2QwGyOBIzExMAH/WbjkL2sJgogXhtDIWAUW/rx2ZjJR6a5Ugd66eOtU1FG5LmixG1Lc/xdJ7MEpBrLv91RTouAMBFd1oJ+Y6yklKhl+WTfwfBp1niW7Xj1fagRBZhxtl1lFxtANE/XiUtlCjdb2BmcAAtZ3t9OcpfstxJABoq/VfCC4wi52DuFTV0p+8N1+E9j+BwJu/7u8f3pX/c1T+HxjC4QRS5H0r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 descr="https://owa.hants.gov.uk/exchange/pauline.brittain/Inbox/RE:%20flag%20design%20etc.EML/1_multipart_xF8FF_2_HPSLogo2.jpg/C58EA28C-18C0-4a97-9AF2-036E93DDAFB3/HPSLogo2.jpg?attach=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3347864" y="3573016"/>
            <a:ext cx="2256848" cy="1894520"/>
          </a:xfrm>
          <a:prstGeom prst="rect">
            <a:avLst/>
          </a:prstGeom>
          <a:noFill/>
          <a:ln>
            <a:noFill/>
            <a:prstDash/>
          </a:ln>
        </p:spPr>
      </p:pic>
    </p:spTree>
    <p:extLst>
      <p:ext uri="{BB962C8B-B14F-4D97-AF65-F5344CB8AC3E}">
        <p14:creationId xmlns:p14="http://schemas.microsoft.com/office/powerpoint/2010/main" val="3976644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9A3FC-2671-459B-A561-F9167B9AF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Meet the team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69101B5-28EE-4E84-9B59-DF09CBABFA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3998" y="2424348"/>
            <a:ext cx="1400572" cy="24440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13CA5C9-0806-44B9-AE48-A23629D174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910" y="2405715"/>
            <a:ext cx="1316267" cy="24626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766F1E4-9E78-4FB7-B4CF-5A5E95E1B577}"/>
              </a:ext>
            </a:extLst>
          </p:cNvPr>
          <p:cNvSpPr txBox="1"/>
          <p:nvPr/>
        </p:nvSpPr>
        <p:spPr>
          <a:xfrm>
            <a:off x="3609951" y="4888184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Miss Churcher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EE7F4C-6A04-4541-B65D-2FEBF70B5E3F}"/>
              </a:ext>
            </a:extLst>
          </p:cNvPr>
          <p:cNvSpPr txBox="1"/>
          <p:nvPr/>
        </p:nvSpPr>
        <p:spPr>
          <a:xfrm>
            <a:off x="6036191" y="4888184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Mrs Main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3A16EF9-40BC-460D-9D04-2ADCB4967FDF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517" y="2420118"/>
            <a:ext cx="1400572" cy="244827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679194A-315D-4E99-BECF-1413F11F847D}"/>
              </a:ext>
            </a:extLst>
          </p:cNvPr>
          <p:cNvSpPr txBox="1"/>
          <p:nvPr/>
        </p:nvSpPr>
        <p:spPr>
          <a:xfrm>
            <a:off x="1183711" y="4888184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Miss Hall </a:t>
            </a:r>
          </a:p>
        </p:txBody>
      </p:sp>
    </p:spTree>
    <p:extLst>
      <p:ext uri="{BB962C8B-B14F-4D97-AF65-F5344CB8AC3E}">
        <p14:creationId xmlns:p14="http://schemas.microsoft.com/office/powerpoint/2010/main" val="2891969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394012" y="193875"/>
            <a:ext cx="4355976" cy="1303337"/>
          </a:xfrm>
        </p:spPr>
        <p:txBody>
          <a:bodyPr/>
          <a:lstStyle/>
          <a:p>
            <a:r>
              <a:rPr lang="en-GB" b="1" u="sng" dirty="0">
                <a:latin typeface="Comic Sans MS" pitchFamily="66" charset="0"/>
              </a:rPr>
              <a:t>Our Vision</a:t>
            </a:r>
          </a:p>
        </p:txBody>
      </p:sp>
      <p:sp>
        <p:nvSpPr>
          <p:cNvPr id="3" name="Rectangular Callout 2"/>
          <p:cNvSpPr/>
          <p:nvPr/>
        </p:nvSpPr>
        <p:spPr>
          <a:xfrm>
            <a:off x="683568" y="1700808"/>
            <a:ext cx="2160240" cy="1512168"/>
          </a:xfrm>
          <a:prstGeom prst="wedgeRectCallout">
            <a:avLst>
              <a:gd name="adj1" fmla="val 49715"/>
              <a:gd name="adj2" fmla="val 114151"/>
            </a:avLst>
          </a:prstGeom>
          <a:solidFill>
            <a:srgbClr val="CC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itchFamily="66" charset="0"/>
              </a:rPr>
              <a:t>Every child is  a </a:t>
            </a:r>
            <a:r>
              <a:rPr lang="en-GB">
                <a:latin typeface="Comic Sans MS" pitchFamily="66" charset="0"/>
              </a:rPr>
              <a:t>unique child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4" name="Rectangular Callout 3"/>
          <p:cNvSpPr/>
          <p:nvPr/>
        </p:nvSpPr>
        <p:spPr>
          <a:xfrm>
            <a:off x="3425043" y="1465933"/>
            <a:ext cx="2160240" cy="1512168"/>
          </a:xfrm>
          <a:prstGeom prst="wedgeRectCallout">
            <a:avLst>
              <a:gd name="adj1" fmla="val -6724"/>
              <a:gd name="adj2" fmla="val 130528"/>
            </a:avLst>
          </a:prstGeom>
          <a:solidFill>
            <a:srgbClr val="CC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itchFamily="66" charset="0"/>
              </a:rPr>
              <a:t>A sense of belonging</a:t>
            </a:r>
          </a:p>
        </p:txBody>
      </p:sp>
      <p:sp>
        <p:nvSpPr>
          <p:cNvPr id="5" name="Rectangular Callout 4"/>
          <p:cNvSpPr/>
          <p:nvPr/>
        </p:nvSpPr>
        <p:spPr>
          <a:xfrm>
            <a:off x="6166518" y="1736812"/>
            <a:ext cx="2160240" cy="1512168"/>
          </a:xfrm>
          <a:prstGeom prst="wedgeRectCallout">
            <a:avLst>
              <a:gd name="adj1" fmla="val -35825"/>
              <a:gd name="adj2" fmla="val 121709"/>
            </a:avLst>
          </a:prstGeom>
          <a:solidFill>
            <a:srgbClr val="CC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itchFamily="66" charset="0"/>
              </a:rPr>
              <a:t>An inspiring, challenging environment</a:t>
            </a:r>
          </a:p>
        </p:txBody>
      </p:sp>
      <p:sp>
        <p:nvSpPr>
          <p:cNvPr id="6" name="Rectangular Callout 5"/>
          <p:cNvSpPr/>
          <p:nvPr/>
        </p:nvSpPr>
        <p:spPr>
          <a:xfrm>
            <a:off x="323528" y="4005064"/>
            <a:ext cx="2160240" cy="1512168"/>
          </a:xfrm>
          <a:prstGeom prst="wedgeRectCallout">
            <a:avLst>
              <a:gd name="adj1" fmla="val -15542"/>
              <a:gd name="adj2" fmla="val 106592"/>
            </a:avLst>
          </a:prstGeom>
          <a:solidFill>
            <a:srgbClr val="CC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itchFamily="66" charset="0"/>
              </a:rPr>
              <a:t>Rich learning opportunities.</a:t>
            </a:r>
          </a:p>
        </p:txBody>
      </p:sp>
      <p:sp>
        <p:nvSpPr>
          <p:cNvPr id="7" name="Rectangular Callout 6"/>
          <p:cNvSpPr/>
          <p:nvPr/>
        </p:nvSpPr>
        <p:spPr>
          <a:xfrm>
            <a:off x="3191682" y="4221088"/>
            <a:ext cx="2160240" cy="1512168"/>
          </a:xfrm>
          <a:prstGeom prst="wedgeRectCallout">
            <a:avLst>
              <a:gd name="adj1" fmla="val 10032"/>
              <a:gd name="adj2" fmla="val 122969"/>
            </a:avLst>
          </a:prstGeom>
          <a:solidFill>
            <a:srgbClr val="CC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itchFamily="66" charset="0"/>
              </a:rPr>
              <a:t>Provide a safe environment</a:t>
            </a:r>
          </a:p>
        </p:txBody>
      </p:sp>
      <p:sp>
        <p:nvSpPr>
          <p:cNvPr id="8" name="Rectangular Callout 7"/>
          <p:cNvSpPr/>
          <p:nvPr/>
        </p:nvSpPr>
        <p:spPr>
          <a:xfrm>
            <a:off x="6300192" y="4365104"/>
            <a:ext cx="2160240" cy="1512168"/>
          </a:xfrm>
          <a:prstGeom prst="wedgeRectCallout">
            <a:avLst>
              <a:gd name="adj1" fmla="val 10032"/>
              <a:gd name="adj2" fmla="val 122969"/>
            </a:avLst>
          </a:prstGeom>
          <a:solidFill>
            <a:srgbClr val="CC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itchFamily="66" charset="0"/>
              </a:rPr>
              <a:t>Stimulating </a:t>
            </a:r>
          </a:p>
          <a:p>
            <a:pPr algn="ctr"/>
            <a:r>
              <a:rPr lang="en-GB" dirty="0">
                <a:latin typeface="Comic Sans MS" pitchFamily="66" charset="0"/>
              </a:rPr>
              <a:t>resources </a:t>
            </a:r>
          </a:p>
        </p:txBody>
      </p:sp>
    </p:spTree>
    <p:extLst>
      <p:ext uri="{BB962C8B-B14F-4D97-AF65-F5344CB8AC3E}">
        <p14:creationId xmlns:p14="http://schemas.microsoft.com/office/powerpoint/2010/main" val="4232852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36104" y="667130"/>
            <a:ext cx="7308304" cy="1143000"/>
          </a:xfrm>
          <a:noFill/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6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What is the Early Years Foundation Stage?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3568" y="4156860"/>
            <a:ext cx="75608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itchFamily="66" charset="0"/>
              </a:rPr>
              <a:t>The Early Years Foundation Stage are the stages of education for children from birth to the end of the reception year.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itchFamily="66" charset="0"/>
              </a:rPr>
              <a:t>It is based on the recognition that children learn best through play and active learning.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B5D737-C18A-4522-93C1-C8D8CC7AC7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3988" y="2379496"/>
            <a:ext cx="2463487" cy="17297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86130EF-97C9-4B92-8A39-ACA560AD57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7784" y="2113716"/>
            <a:ext cx="1597738" cy="2043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522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363" y="-73025"/>
            <a:ext cx="9864726" cy="700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2996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363" y="-60325"/>
            <a:ext cx="9864726" cy="697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9807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363" y="-53975"/>
            <a:ext cx="9864726" cy="696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8736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331640" y="404664"/>
            <a:ext cx="6797675" cy="1303337"/>
          </a:xfrm>
        </p:spPr>
        <p:txBody>
          <a:bodyPr>
            <a:normAutofit fontScale="90000"/>
          </a:bodyPr>
          <a:lstStyle/>
          <a:p>
            <a:br>
              <a:rPr lang="en-GB" sz="3600" dirty="0">
                <a:latin typeface="Comic Sans MS" pitchFamily="66" charset="0"/>
              </a:rPr>
            </a:br>
            <a:br>
              <a:rPr lang="en-GB" sz="3600" dirty="0">
                <a:latin typeface="Comic Sans MS" pitchFamily="66" charset="0"/>
              </a:rPr>
            </a:br>
            <a:r>
              <a:rPr lang="en-GB" sz="3100" dirty="0">
                <a:latin typeface="Comic Sans MS" pitchFamily="66" charset="0"/>
              </a:rPr>
              <a:t>Within the theme of Learning </a:t>
            </a:r>
            <a:br>
              <a:rPr lang="en-GB" sz="3100" dirty="0">
                <a:latin typeface="Comic Sans MS" pitchFamily="66" charset="0"/>
              </a:rPr>
            </a:br>
            <a:r>
              <a:rPr lang="en-GB" sz="3100" dirty="0">
                <a:latin typeface="Comic Sans MS" pitchFamily="66" charset="0"/>
              </a:rPr>
              <a:t>and Development there are seven areas. All areas are connected to one another and are equally important</a:t>
            </a:r>
            <a:r>
              <a:rPr lang="en-GB" sz="3600" dirty="0"/>
              <a:t>.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106146" y="2852936"/>
            <a:ext cx="693170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400" dirty="0">
                <a:solidFill>
                  <a:srgbClr val="FF0000"/>
                </a:solidFill>
                <a:latin typeface="Comic Sans MS" pitchFamily="66" charset="0"/>
              </a:rPr>
              <a:t>Personal, Social and Emotional Development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>
                <a:solidFill>
                  <a:srgbClr val="FF0000"/>
                </a:solidFill>
                <a:latin typeface="Comic Sans MS" pitchFamily="66" charset="0"/>
              </a:rPr>
              <a:t>Communication and Language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>
                <a:solidFill>
                  <a:srgbClr val="FF0000"/>
                </a:solidFill>
                <a:latin typeface="Comic Sans MS" pitchFamily="66" charset="0"/>
              </a:rPr>
              <a:t>Physical Development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>
                <a:latin typeface="Comic Sans MS" pitchFamily="66" charset="0"/>
              </a:rPr>
              <a:t>Literacy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>
                <a:latin typeface="Comic Sans MS" pitchFamily="66" charset="0"/>
              </a:rPr>
              <a:t>Mathematics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>
                <a:latin typeface="Comic Sans MS" pitchFamily="66" charset="0"/>
              </a:rPr>
              <a:t>Understanding the World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>
                <a:latin typeface="Comic Sans MS" pitchFamily="66" charset="0"/>
              </a:rPr>
              <a:t>Expressive Arts and Design </a:t>
            </a:r>
          </a:p>
        </p:txBody>
      </p:sp>
    </p:spTree>
    <p:extLst>
      <p:ext uri="{BB962C8B-B14F-4D97-AF65-F5344CB8AC3E}">
        <p14:creationId xmlns:p14="http://schemas.microsoft.com/office/powerpoint/2010/main" val="2292873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15616" y="601159"/>
            <a:ext cx="70691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>
                <a:latin typeface="+mj-lt"/>
              </a:rPr>
              <a:t>Personal, Social and Emotional Development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01757" y="1981643"/>
            <a:ext cx="2797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Initiating conversations</a:t>
            </a:r>
            <a:r>
              <a:rPr lang="en-GB" dirty="0">
                <a:latin typeface="Twinkl Precursive Thin" panose="02000000000000000000" pitchFamily="2" charset="0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5616" y="1156895"/>
            <a:ext cx="37834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Being confident to speak to</a:t>
            </a:r>
          </a:p>
          <a:p>
            <a:r>
              <a:rPr lang="en-GB" dirty="0">
                <a:latin typeface="Comic Sans MS" panose="030F0702030302020204" pitchFamily="66" charset="0"/>
              </a:rPr>
              <a:t>others about own needs, opinions </a:t>
            </a:r>
          </a:p>
          <a:p>
            <a:r>
              <a:rPr lang="en-GB" dirty="0">
                <a:latin typeface="Comic Sans MS" panose="030F0702030302020204" pitchFamily="66" charset="0"/>
              </a:rPr>
              <a:t>and interests.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01757" y="3252902"/>
            <a:ext cx="4838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Being aware of boundaries and behavioural expectations within the setting.</a:t>
            </a:r>
          </a:p>
        </p:txBody>
      </p:sp>
      <p:sp>
        <p:nvSpPr>
          <p:cNvPr id="3" name="Rectangle 2"/>
          <p:cNvSpPr/>
          <p:nvPr/>
        </p:nvSpPr>
        <p:spPr>
          <a:xfrm>
            <a:off x="2492917" y="4048234"/>
            <a:ext cx="61699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Being confident to try new activities and show independence, resilience and perseverance in the face of a challenge.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22980" y="5165228"/>
            <a:ext cx="63580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Managing their own basic hygiene and personal needs, including dressing, going to the toilet and understanding the importance of healthy food choices.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1586" y="254463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Playing in a group and elaborating on ideas.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15" y="4035953"/>
            <a:ext cx="2147941" cy="161095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4287120-E404-4083-BB28-510357FE81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8081" y="1153882"/>
            <a:ext cx="2628132" cy="2043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815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176774" y="634296"/>
            <a:ext cx="5292080" cy="830262"/>
          </a:xfrm>
        </p:spPr>
        <p:txBody>
          <a:bodyPr>
            <a:normAutofit/>
          </a:bodyPr>
          <a:lstStyle/>
          <a:p>
            <a:r>
              <a:rPr lang="en-GB" sz="2800" b="1" u="sng" dirty="0"/>
              <a:t>Communication and Language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9579" y="1603222"/>
            <a:ext cx="4028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Listening and responding to others.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46194" y="3933056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Responding to instructions.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04079" y="1702978"/>
            <a:ext cx="28392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Talking about why things</a:t>
            </a:r>
          </a:p>
          <a:p>
            <a:r>
              <a:rPr lang="en-GB" dirty="0">
                <a:latin typeface="Comic Sans MS" pitchFamily="66" charset="0"/>
              </a:rPr>
              <a:t>may happen.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5660" y="5616557"/>
            <a:ext cx="80762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Expressing their own ideas and feelings about their experiences.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5660" y="3794556"/>
            <a:ext cx="26018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Asking questions to deepen </a:t>
            </a:r>
          </a:p>
          <a:p>
            <a:r>
              <a:rPr lang="en-GB" dirty="0">
                <a:latin typeface="Comic Sans MS" panose="030F0702030302020204" pitchFamily="66" charset="0"/>
              </a:rPr>
              <a:t>their own knowledge.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3CBF0F1-2D77-4397-8864-75E70C0E4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0636" y="2682328"/>
            <a:ext cx="3237932" cy="222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1226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627784" y="660487"/>
            <a:ext cx="4427984" cy="1066800"/>
          </a:xfrm>
        </p:spPr>
        <p:txBody>
          <a:bodyPr>
            <a:normAutofit/>
          </a:bodyPr>
          <a:lstStyle/>
          <a:p>
            <a:r>
              <a:rPr lang="en-GB" sz="2800" b="1" u="sng" dirty="0">
                <a:latin typeface="Garamond" panose="02020404030301010803" pitchFamily="18" charset="0"/>
              </a:rPr>
              <a:t>Physical Development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9788" y="1703377"/>
            <a:ext cx="50529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Experimenting different ways of moving.</a:t>
            </a:r>
          </a:p>
        </p:txBody>
      </p:sp>
      <p:sp>
        <p:nvSpPr>
          <p:cNvPr id="6" name="TextBox 5"/>
          <p:cNvSpPr txBox="1"/>
          <p:nvPr/>
        </p:nvSpPr>
        <p:spPr>
          <a:xfrm flipH="1">
            <a:off x="695234" y="4835001"/>
            <a:ext cx="28596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Negotiating space.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8016" y="2443832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Holding a pencil effectively in preparation for fluent writing. </a:t>
            </a:r>
          </a:p>
        </p:txBody>
      </p:sp>
      <p:sp>
        <p:nvSpPr>
          <p:cNvPr id="3" name="Rectangle 2"/>
          <p:cNvSpPr/>
          <p:nvPr/>
        </p:nvSpPr>
        <p:spPr>
          <a:xfrm>
            <a:off x="702155" y="3492063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Using a range of small tools, including scissors, paintbrushes and cutlery.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19" y="5549488"/>
            <a:ext cx="5033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Demonstrating balance and coordination</a:t>
            </a:r>
            <a:r>
              <a:rPr lang="en-GB" sz="2400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25D9E9F-2D54-4C54-9AA3-EF9DFF2E67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1787" y="2906437"/>
            <a:ext cx="3195041" cy="2288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491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57829" y="600527"/>
            <a:ext cx="2976563" cy="717550"/>
          </a:xfrm>
        </p:spPr>
        <p:txBody>
          <a:bodyPr>
            <a:normAutofit/>
          </a:bodyPr>
          <a:lstStyle/>
          <a:p>
            <a:r>
              <a:rPr lang="en-GB" sz="2800" b="1" u="sng" dirty="0"/>
              <a:t>Literacy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04833" y="1858526"/>
            <a:ext cx="13548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>
                <a:latin typeface="Comic Sans MS" pitchFamily="66" charset="0"/>
              </a:rPr>
              <a:t>Reading</a:t>
            </a:r>
            <a:r>
              <a:rPr lang="en-GB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34392" y="1918678"/>
            <a:ext cx="1353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>
                <a:latin typeface="Comic Sans MS" pitchFamily="66" charset="0"/>
              </a:rPr>
              <a:t>Writing</a:t>
            </a:r>
            <a:r>
              <a:rPr lang="en-GB" dirty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7014" y="2543626"/>
            <a:ext cx="3316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Beginning to read words and sentences.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5866" y="3478678"/>
            <a:ext cx="24881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Enjoying a range of</a:t>
            </a:r>
            <a:br>
              <a:rPr lang="en-GB" sz="2000" dirty="0">
                <a:latin typeface="Comic Sans MS" pitchFamily="66" charset="0"/>
              </a:rPr>
            </a:br>
            <a:r>
              <a:rPr lang="en-GB" sz="2000" dirty="0">
                <a:latin typeface="Comic Sans MS" pitchFamily="66" charset="0"/>
              </a:rPr>
              <a:t>books.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67152" y="2558304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Writing recognisable </a:t>
            </a:r>
          </a:p>
          <a:p>
            <a:r>
              <a:rPr lang="en-US" dirty="0">
                <a:latin typeface="Comic Sans MS" pitchFamily="66" charset="0"/>
              </a:rPr>
              <a:t>letters.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14495" y="3409032"/>
            <a:ext cx="22349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Writing meaningful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sentences.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02435" y="4444862"/>
            <a:ext cx="27446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Spelling words by </a:t>
            </a:r>
          </a:p>
          <a:p>
            <a:r>
              <a:rPr lang="en-US" dirty="0">
                <a:latin typeface="Comic Sans MS" panose="030F0702030302020204" pitchFamily="66" charset="0"/>
              </a:rPr>
              <a:t>identifying sounds in </a:t>
            </a:r>
          </a:p>
          <a:p>
            <a:r>
              <a:rPr lang="en-US" dirty="0">
                <a:latin typeface="Comic Sans MS" panose="030F0702030302020204" pitchFamily="66" charset="0"/>
              </a:rPr>
              <a:t>them and representing </a:t>
            </a:r>
          </a:p>
          <a:p>
            <a:r>
              <a:rPr lang="en-US" dirty="0">
                <a:latin typeface="Comic Sans MS" panose="030F0702030302020204" pitchFamily="66" charset="0"/>
              </a:rPr>
              <a:t>the sounds with a letter </a:t>
            </a:r>
          </a:p>
          <a:p>
            <a:r>
              <a:rPr lang="en-US" dirty="0">
                <a:latin typeface="Comic Sans MS" panose="030F0702030302020204" pitchFamily="66" charset="0"/>
              </a:rPr>
              <a:t>or letters.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2051" name="Picture 3" descr="\\Hv-srv\teachers\Kelly.Davis\Documents\My Pictures\2017-05-08\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05" y="4055363"/>
            <a:ext cx="1816917" cy="204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\\Hv-srv\teachers\Kelly.Davis\Documents\My Pictures\2017-05-02\0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793" y="1300015"/>
            <a:ext cx="1993756" cy="266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7013" y="4673112"/>
            <a:ext cx="33166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Retelling and sharing 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favourite 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stories with friends</a:t>
            </a:r>
            <a:r>
              <a:rPr lang="en-US" sz="2000" dirty="0"/>
              <a:t>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0684847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1432" y="672399"/>
            <a:ext cx="2933394" cy="598488"/>
          </a:xfrm>
        </p:spPr>
        <p:txBody>
          <a:bodyPr>
            <a:normAutofit fontScale="90000"/>
          </a:bodyPr>
          <a:lstStyle/>
          <a:p>
            <a:r>
              <a:rPr lang="en-GB" sz="3100" b="1" u="sng" dirty="0"/>
              <a:t>Mathematics</a:t>
            </a:r>
            <a:r>
              <a:rPr lang="en-GB" sz="3600" b="1" u="sng" dirty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1600" y="1413366"/>
            <a:ext cx="57326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Having a deep understanding of number to 10, 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including the composition of each number.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0721" y="5388648"/>
            <a:ext cx="51283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Verbally counting beyond 20, </a:t>
            </a:r>
            <a:r>
              <a:rPr lang="en-US" sz="2000" dirty="0" err="1">
                <a:latin typeface="Comic Sans MS" panose="030F0702030302020204" pitchFamily="66" charset="0"/>
              </a:rPr>
              <a:t>recognising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the pattern of the counting system</a:t>
            </a:r>
            <a:r>
              <a:rPr lang="en-US" sz="2000" dirty="0"/>
              <a:t>.</a:t>
            </a:r>
            <a:endParaRPr lang="en-GB" sz="2000" dirty="0">
              <a:latin typeface="Comic Sans MS" pitchFamily="66" charset="0"/>
            </a:endParaRPr>
          </a:p>
        </p:txBody>
      </p:sp>
      <p:pic>
        <p:nvPicPr>
          <p:cNvPr id="5122" name="Picture 2" descr="\\Hv-srv\teachers\Kelly.Davis\Documents\My Pictures\2017-05-03\0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657" y="353811"/>
            <a:ext cx="1991748" cy="266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059832" y="3162928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Exploring and representing patterns within numbers up to 10, including evens and odds, double facts and how quantities can be distributed equally.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141597-9595-4282-AC35-2A390BD249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952" y="2492896"/>
            <a:ext cx="2246480" cy="297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3482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14400" y="307975"/>
            <a:ext cx="8229600" cy="1143000"/>
          </a:xfrm>
        </p:spPr>
        <p:txBody>
          <a:bodyPr>
            <a:normAutofit/>
          </a:bodyPr>
          <a:lstStyle/>
          <a:p>
            <a:r>
              <a:rPr lang="en-GB" sz="2800" b="1" u="sng" dirty="0"/>
              <a:t>Understanding of the World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2256" y="1355555"/>
            <a:ext cx="28564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Talking about special events for family and friends.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998033" y="2817520"/>
            <a:ext cx="196560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Enjoying</a:t>
            </a:r>
          </a:p>
          <a:p>
            <a:r>
              <a:rPr lang="en-GB" sz="2000" dirty="0">
                <a:latin typeface="Comic Sans MS" pitchFamily="66" charset="0"/>
              </a:rPr>
              <a:t>joining in with</a:t>
            </a:r>
          </a:p>
          <a:p>
            <a:r>
              <a:rPr lang="en-GB" sz="2000" dirty="0">
                <a:latin typeface="Comic Sans MS" pitchFamily="66" charset="0"/>
              </a:rPr>
              <a:t>family customs</a:t>
            </a:r>
          </a:p>
          <a:p>
            <a:r>
              <a:rPr lang="en-GB" sz="2000" dirty="0">
                <a:latin typeface="Comic Sans MS" pitchFamily="66" charset="0"/>
              </a:rPr>
              <a:t>and routines.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52854" y="2421349"/>
            <a:ext cx="250421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Showing care and</a:t>
            </a:r>
          </a:p>
          <a:p>
            <a:r>
              <a:rPr lang="en-GB" sz="2000" dirty="0">
                <a:latin typeface="Comic Sans MS" pitchFamily="66" charset="0"/>
              </a:rPr>
              <a:t> concern about the </a:t>
            </a:r>
            <a:br>
              <a:rPr lang="en-GB" sz="2000" dirty="0">
                <a:latin typeface="Comic Sans MS" pitchFamily="66" charset="0"/>
              </a:rPr>
            </a:br>
            <a:r>
              <a:rPr lang="en-GB" sz="2000" dirty="0">
                <a:latin typeface="Comic Sans MS" pitchFamily="66" charset="0"/>
              </a:rPr>
              <a:t>environment.</a:t>
            </a:r>
          </a:p>
        </p:txBody>
      </p:sp>
      <p:pic>
        <p:nvPicPr>
          <p:cNvPr id="1027" name="Picture 3" descr="\\Hv-srv\teachers\Kelly.Davis\Documents\My Pictures\2017-03-24\0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577" y="1538340"/>
            <a:ext cx="2297067" cy="307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833716" y="4653136"/>
            <a:ext cx="39604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Exploring the natural world around them, making observations and drawing pictures of animals and plants</a:t>
            </a:r>
            <a:r>
              <a:rPr lang="en-US" sz="2400" dirty="0">
                <a:latin typeface="Comic Sans MS" panose="030F0702030302020204" pitchFamily="66" charset="0"/>
              </a:rPr>
              <a:t>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9092" y="4967256"/>
            <a:ext cx="42237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Understanding the past through settings, characters and events encountered in books read in class and storytelling.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337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627784" y="544571"/>
            <a:ext cx="4572001" cy="850900"/>
          </a:xfrm>
        </p:spPr>
        <p:txBody>
          <a:bodyPr>
            <a:normAutofit/>
          </a:bodyPr>
          <a:lstStyle/>
          <a:p>
            <a:r>
              <a:rPr lang="en-GB" sz="2800" b="1" u="sng" dirty="0"/>
              <a:t>Expressive Arts and Design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07713" y="3637007"/>
            <a:ext cx="43861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Sharing their creations, explaining 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the process they have used.</a:t>
            </a:r>
            <a:endParaRPr lang="en-GB" sz="2000" dirty="0">
              <a:latin typeface="Comic Sans MS" pitchFamily="66" charset="0"/>
            </a:endParaRPr>
          </a:p>
        </p:txBody>
      </p:sp>
      <p:pic>
        <p:nvPicPr>
          <p:cNvPr id="3076" name="Picture 4" descr="\\Hv-srv\teachers\Kelly.Davis\Documents\My Pictures\2017-04-24\0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816" y="1363511"/>
            <a:ext cx="2103289" cy="281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419872" y="1647879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Safely using and exploring a variety of materials, tools and techniques, experimenting with colour, design, texture, form and function.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29816" y="4527759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Singing a range of well-known nursery rhymes and songs.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21850" y="539572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Performing songs, rhymes, poems and stories with others.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9572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5325F-ED56-4265-9FCD-E07E75005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Curriculum Information</a:t>
            </a:r>
            <a:endParaRPr lang="en-GB" u="sng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0574C4-D537-4D22-B1F5-E5A603B2BD0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8ECB8A-BBDD-44EE-A49F-AB0B5E3254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843" y="2495375"/>
            <a:ext cx="7286314" cy="3447288"/>
          </a:xfrm>
          <a:prstGeom prst="rect">
            <a:avLst/>
          </a:prstGeom>
        </p:spPr>
      </p:pic>
      <p:sp>
        <p:nvSpPr>
          <p:cNvPr id="9" name="Arrow: Right 8">
            <a:extLst>
              <a:ext uri="{FF2B5EF4-FFF2-40B4-BE49-F238E27FC236}">
                <a16:creationId xmlns:a16="http://schemas.microsoft.com/office/drawing/2014/main" id="{77B9D65C-27E7-4C7D-8A67-080378C1DD2C}"/>
              </a:ext>
            </a:extLst>
          </p:cNvPr>
          <p:cNvSpPr/>
          <p:nvPr/>
        </p:nvSpPr>
        <p:spPr>
          <a:xfrm rot="11705887">
            <a:off x="7054413" y="3444501"/>
            <a:ext cx="1282080" cy="43204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145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EF33-4A6A-4DC9-9EA0-151F1A148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145" y="476672"/>
            <a:ext cx="6798734" cy="1303867"/>
          </a:xfrm>
        </p:spPr>
        <p:txBody>
          <a:bodyPr/>
          <a:lstStyle/>
          <a:p>
            <a:r>
              <a:rPr lang="en-US" u="sng" dirty="0"/>
              <a:t>Curriculum and Policies</a:t>
            </a:r>
            <a:endParaRPr lang="en-GB" u="sng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8EF739-2003-47FD-BD09-82109F09DB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616" y="1916832"/>
            <a:ext cx="7309792" cy="423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0926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29B3B48-0DBA-421F-ADA1-347ACDC23619}"/>
              </a:ext>
            </a:extLst>
          </p:cNvPr>
          <p:cNvSpPr/>
          <p:nvPr/>
        </p:nvSpPr>
        <p:spPr>
          <a:xfrm>
            <a:off x="1115616" y="620688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u="sng" dirty="0">
                <a:latin typeface="+mj-lt"/>
              </a:rPr>
              <a:t>Curriculum and Policies</a:t>
            </a:r>
            <a:endParaRPr lang="en-GB" sz="4000" dirty="0"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762221-6F7B-4A22-88C4-89EA5C1874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781" y="2204864"/>
            <a:ext cx="7596437" cy="324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1230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00808"/>
            <a:ext cx="7772400" cy="1470025"/>
          </a:xfrm>
        </p:spPr>
        <p:txBody>
          <a:bodyPr/>
          <a:lstStyle/>
          <a:p>
            <a:r>
              <a:rPr lang="en-GB" sz="4400" dirty="0"/>
              <a:t>A Day in Year R at</a:t>
            </a:r>
            <a:br>
              <a:rPr lang="en-GB" sz="4400" dirty="0"/>
            </a:br>
            <a:r>
              <a:rPr lang="en-GB" sz="4400" dirty="0"/>
              <a:t> Hamble Primary School… </a:t>
            </a:r>
          </a:p>
        </p:txBody>
      </p:sp>
    </p:spTree>
    <p:extLst>
      <p:ext uri="{BB962C8B-B14F-4D97-AF65-F5344CB8AC3E}">
        <p14:creationId xmlns:p14="http://schemas.microsoft.com/office/powerpoint/2010/main" val="16268035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918357" y="487193"/>
            <a:ext cx="5641975" cy="836613"/>
          </a:xfrm>
        </p:spPr>
        <p:txBody>
          <a:bodyPr>
            <a:normAutofit/>
          </a:bodyPr>
          <a:lstStyle/>
          <a:p>
            <a:r>
              <a:rPr lang="en-GB" sz="2800" u="sng" dirty="0"/>
              <a:t>Early Morning Activities</a:t>
            </a:r>
          </a:p>
        </p:txBody>
      </p:sp>
      <p:pic>
        <p:nvPicPr>
          <p:cNvPr id="12290" name="Picture 2" descr="Image result for child's scissors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12" y="4692467"/>
            <a:ext cx="1512168" cy="151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Image result for lunch bo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Image result for lunch box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Image result for lunch box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47" y="1571515"/>
            <a:ext cx="1440159" cy="144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9" name="Picture 11" descr="Image result for red book ba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772816"/>
            <a:ext cx="196215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1" name="Picture 13" descr="Image result for school water bottle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092" y="1323806"/>
            <a:ext cx="1209675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3" name="Picture 15" descr="Image result for child coat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564932"/>
            <a:ext cx="1656184" cy="2309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5" name="Picture 17" descr="Image result for pencil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047" y="4692466"/>
            <a:ext cx="2716471" cy="151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7" name="Picture 19" descr="Image result for train track wooden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1244" y="4777037"/>
            <a:ext cx="2752725" cy="134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65175" y="3890551"/>
            <a:ext cx="7723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When the children arrive in school they will put their things away and </a:t>
            </a:r>
          </a:p>
          <a:p>
            <a:r>
              <a:rPr lang="en-US" dirty="0">
                <a:latin typeface="Comic Sans MS" panose="030F0702030302020204" pitchFamily="66" charset="0"/>
              </a:rPr>
              <a:t>then have the opportunity to explore a range of activities.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2509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73160" y="848906"/>
            <a:ext cx="6797675" cy="1304925"/>
          </a:xfrm>
        </p:spPr>
        <p:txBody>
          <a:bodyPr/>
          <a:lstStyle/>
          <a:p>
            <a:r>
              <a:rPr lang="en-GB" u="sng" dirty="0"/>
              <a:t>Talk Time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9592" y="5301208"/>
            <a:ext cx="75151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Comic Sans MS" panose="030F0702030302020204" pitchFamily="66" charset="0"/>
              </a:rPr>
              <a:t>We have dedicated times for the children to simply talk as a </a:t>
            </a:r>
          </a:p>
          <a:p>
            <a:pPr algn="ctr"/>
            <a:r>
              <a:rPr lang="en-US" sz="2000" dirty="0">
                <a:latin typeface="Comic Sans MS" panose="030F0702030302020204" pitchFamily="66" charset="0"/>
              </a:rPr>
              <a:t>group, share ideas, feelings and any news.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the colour monster">
            <a:extLst>
              <a:ext uri="{FF2B5EF4-FFF2-40B4-BE49-F238E27FC236}">
                <a16:creationId xmlns:a16="http://schemas.microsoft.com/office/drawing/2014/main" id="{C2A2A3F1-EFC1-4119-B1FD-E4E1D74F6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720" y="2420888"/>
            <a:ext cx="2734556" cy="2747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6904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55656" y="893736"/>
            <a:ext cx="6797675" cy="1304925"/>
          </a:xfrm>
        </p:spPr>
        <p:txBody>
          <a:bodyPr>
            <a:normAutofit/>
          </a:bodyPr>
          <a:lstStyle/>
          <a:p>
            <a:r>
              <a:rPr lang="en-US" sz="3600" u="sng" dirty="0">
                <a:latin typeface="Garamond" panose="02020404030301010803" pitchFamily="18" charset="0"/>
              </a:rPr>
              <a:t>F</a:t>
            </a:r>
            <a:r>
              <a:rPr lang="en-GB" sz="3600" u="sng" dirty="0" err="1">
                <a:latin typeface="Garamond" panose="02020404030301010803" pitchFamily="18" charset="0"/>
              </a:rPr>
              <a:t>unky</a:t>
            </a:r>
            <a:r>
              <a:rPr lang="en-GB" sz="3600" u="sng" dirty="0">
                <a:latin typeface="Garamond" panose="02020404030301010803" pitchFamily="18" charset="0"/>
              </a:rPr>
              <a:t> Fingers</a:t>
            </a:r>
          </a:p>
        </p:txBody>
      </p:sp>
      <p:pic>
        <p:nvPicPr>
          <p:cNvPr id="14338" name="Picture 2" descr="Image result for dough dis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519807"/>
            <a:ext cx="2448272" cy="2349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1560" y="5157192"/>
            <a:ext cx="80858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 Funky Fingers, we provide opportunities for the children to </a:t>
            </a:r>
          </a:p>
          <a:p>
            <a:r>
              <a:rPr lang="en-GB" dirty="0">
                <a:latin typeface="Comic Sans MS" panose="030F0702030302020204" pitchFamily="66" charset="0"/>
              </a:rPr>
              <a:t>develop their gross and fine motor skills in preparation to become fluent </a:t>
            </a:r>
          </a:p>
          <a:p>
            <a:r>
              <a:rPr lang="en-GB" dirty="0">
                <a:latin typeface="Comic Sans MS" panose="030F0702030302020204" pitchFamily="66" charset="0"/>
              </a:rPr>
              <a:t>writers.</a:t>
            </a:r>
          </a:p>
        </p:txBody>
      </p:sp>
    </p:spTree>
    <p:extLst>
      <p:ext uri="{BB962C8B-B14F-4D97-AF65-F5344CB8AC3E}">
        <p14:creationId xmlns:p14="http://schemas.microsoft.com/office/powerpoint/2010/main" val="3094544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20632" y="123131"/>
            <a:ext cx="3491880" cy="1303338"/>
          </a:xfrm>
        </p:spPr>
        <p:txBody>
          <a:bodyPr/>
          <a:lstStyle/>
          <a:p>
            <a:r>
              <a:rPr lang="en-GB" u="sng" dirty="0"/>
              <a:t>Maths Meeting </a:t>
            </a:r>
          </a:p>
        </p:txBody>
      </p:sp>
      <p:pic>
        <p:nvPicPr>
          <p:cNvPr id="5" name="Picture 4"/>
          <p:cNvPicPr/>
          <p:nvPr/>
        </p:nvPicPr>
        <p:blipFill rotWithShape="1">
          <a:blip r:embed="rId3"/>
          <a:srcRect l="4154" t="3546" r="10260" b="5419"/>
          <a:stretch/>
        </p:blipFill>
        <p:spPr bwMode="auto">
          <a:xfrm>
            <a:off x="2757256" y="1174330"/>
            <a:ext cx="3618632" cy="18722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4"/>
          <a:srcRect l="28418" t="27488" r="15744" b="19311"/>
          <a:stretch/>
        </p:blipFill>
        <p:spPr bwMode="auto">
          <a:xfrm>
            <a:off x="2934834" y="3128540"/>
            <a:ext cx="3200400" cy="17145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5"/>
          <a:srcRect l="25427" t="24532" r="13417" b="17537"/>
          <a:stretch/>
        </p:blipFill>
        <p:spPr bwMode="auto">
          <a:xfrm>
            <a:off x="2963418" y="4909120"/>
            <a:ext cx="3120752" cy="14560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11560" y="4447455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Children learning and remember numbers by sight.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2497" y="2561819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Recognition of numbers.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72200" y="3985790"/>
            <a:ext cx="2448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Children interacting and supporting each other by playing games.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5340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26372" y="1687399"/>
            <a:ext cx="67687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ctr">
              <a:buNone/>
            </a:pPr>
            <a:r>
              <a:rPr lang="en-GB" sz="2000" dirty="0">
                <a:latin typeface="Comic Sans MS" panose="030F0702030302020204" pitchFamily="66" charset="0"/>
              </a:rPr>
              <a:t>Phonics is the recommended strategy through which children should be taught to learn to read.</a:t>
            </a:r>
          </a:p>
          <a:p>
            <a:pPr marL="45720" indent="0" algn="ctr">
              <a:buNone/>
            </a:pPr>
            <a:endParaRPr lang="en-US" sz="2000" dirty="0">
              <a:latin typeface="Comic Sans MS" panose="030F0702030302020204" pitchFamily="66" charset="0"/>
            </a:endParaRPr>
          </a:p>
          <a:p>
            <a:pPr marL="45720" indent="0" algn="ctr">
              <a:buNone/>
            </a:pPr>
            <a:r>
              <a:rPr lang="en-US" sz="2000" dirty="0">
                <a:latin typeface="Comic Sans MS" panose="030F0702030302020204" pitchFamily="66" charset="0"/>
              </a:rPr>
              <a:t>As a school we use the complete phonics programme </a:t>
            </a:r>
          </a:p>
          <a:p>
            <a:pPr marL="45720" indent="0" algn="ctr">
              <a:buNone/>
            </a:pPr>
            <a:r>
              <a:rPr lang="en-US" sz="2000" dirty="0">
                <a:latin typeface="Comic Sans MS" panose="030F0702030302020204" pitchFamily="66" charset="0"/>
              </a:rPr>
              <a:t>Little </a:t>
            </a:r>
            <a:r>
              <a:rPr lang="en-US" sz="2000" dirty="0" err="1">
                <a:latin typeface="Comic Sans MS" panose="030F0702030302020204" pitchFamily="66" charset="0"/>
              </a:rPr>
              <a:t>Wandle</a:t>
            </a:r>
            <a:r>
              <a:rPr lang="en-US" sz="2000" dirty="0">
                <a:latin typeface="Comic Sans MS" panose="030F0702030302020204" pitchFamily="66" charset="0"/>
              </a:rPr>
              <a:t> Letters and Sounds Revised.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82032" y="4096498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To help establish a love of reading:</a:t>
            </a:r>
          </a:p>
          <a:p>
            <a:pPr marL="45720" indent="0">
              <a:buNone/>
            </a:pPr>
            <a:endParaRPr lang="en-GB" sz="2000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- whole class reading sessions</a:t>
            </a:r>
          </a:p>
          <a:p>
            <a:pPr marL="4572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 </a:t>
            </a:r>
          </a:p>
          <a:p>
            <a:pPr marL="4572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- sharing stories</a:t>
            </a:r>
          </a:p>
        </p:txBody>
      </p:sp>
      <p:pic>
        <p:nvPicPr>
          <p:cNvPr id="5" name="Picture 2" descr="Image result for little wandle letters and sounds revised">
            <a:extLst>
              <a:ext uri="{FF2B5EF4-FFF2-40B4-BE49-F238E27FC236}">
                <a16:creationId xmlns:a16="http://schemas.microsoft.com/office/drawing/2014/main" id="{2F6AA385-7967-4169-AB12-936CC84E6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96498"/>
            <a:ext cx="2435202" cy="1647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491880" y="447851"/>
            <a:ext cx="20377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u="sng" dirty="0">
                <a:latin typeface="+mj-lt"/>
              </a:rPr>
              <a:t>Phonics</a:t>
            </a:r>
            <a:r>
              <a:rPr lang="en-GB" b="1" u="sng" dirty="0">
                <a:latin typeface="Comic Sans MS" pitchFamily="66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70634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42FD305-9A95-4A21-BCD6-1477B898E563}"/>
              </a:ext>
            </a:extLst>
          </p:cNvPr>
          <p:cNvSpPr/>
          <p:nvPr/>
        </p:nvSpPr>
        <p:spPr>
          <a:xfrm>
            <a:off x="3563888" y="620688"/>
            <a:ext cx="218692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u="sng" dirty="0">
                <a:latin typeface="+mj-lt"/>
              </a:rPr>
              <a:t>Phonics</a:t>
            </a:r>
            <a:r>
              <a:rPr lang="en-GB" b="1" u="sng" dirty="0">
                <a:latin typeface="Comic Sans MS" pitchFamily="66" charset="0"/>
              </a:rPr>
              <a:t> 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4B42D3-68F0-4A0B-BAFB-B52775936D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229" y="1988840"/>
            <a:ext cx="7588195" cy="3672408"/>
          </a:xfrm>
          <a:prstGeom prst="rect">
            <a:avLst/>
          </a:prstGeom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F8523C16-5C20-468D-B661-EBF6B2DEB36E}"/>
              </a:ext>
            </a:extLst>
          </p:cNvPr>
          <p:cNvSpPr/>
          <p:nvPr/>
        </p:nvSpPr>
        <p:spPr>
          <a:xfrm rot="12759754">
            <a:off x="5364647" y="2875321"/>
            <a:ext cx="772325" cy="53129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7300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2592BAC-B153-4967-BFE2-D3B90452231A}"/>
              </a:ext>
            </a:extLst>
          </p:cNvPr>
          <p:cNvSpPr txBox="1"/>
          <p:nvPr/>
        </p:nvSpPr>
        <p:spPr>
          <a:xfrm>
            <a:off x="3707904" y="764704"/>
            <a:ext cx="17748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u="sng" dirty="0">
                <a:latin typeface="+mj-lt"/>
              </a:rPr>
              <a:t>Phonics</a:t>
            </a:r>
            <a:endParaRPr lang="en-GB" sz="4000" u="sng" dirty="0"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075D8D-7BAA-4459-AEC5-3D51F84CD9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843" y="1844824"/>
            <a:ext cx="7380313" cy="4120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173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512788" y="681190"/>
            <a:ext cx="4259262" cy="641350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Busy Bee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70589" y="4417461"/>
            <a:ext cx="18099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Support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6058" y="5210224"/>
            <a:ext cx="18099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Motivate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43441" y="2388701"/>
            <a:ext cx="23451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The importance of play</a:t>
            </a:r>
          </a:p>
        </p:txBody>
      </p:sp>
      <p:pic>
        <p:nvPicPr>
          <p:cNvPr id="9223" name="Picture 7" descr="Image result for app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279099"/>
            <a:ext cx="1066800" cy="96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9" descr="Image result for milk at school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675" y="4975510"/>
            <a:ext cx="1316751" cy="1265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885" y="1247045"/>
            <a:ext cx="2275264" cy="30336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6E1B1D-3EBE-428F-9633-C3CDD33CB2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4469" y="3734910"/>
            <a:ext cx="2053848" cy="24708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C3F9D1-6FDD-4360-A47C-743B326BDD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93790" y="1214011"/>
            <a:ext cx="2563576" cy="2410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5711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662759" y="653487"/>
            <a:ext cx="3527425" cy="720725"/>
          </a:xfrm>
        </p:spPr>
        <p:txBody>
          <a:bodyPr/>
          <a:lstStyle/>
          <a:p>
            <a:r>
              <a:rPr lang="en-GB" u="sng" dirty="0"/>
              <a:t>Busy Bee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864" y="1052736"/>
            <a:ext cx="2214246" cy="29523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312" y="4083531"/>
            <a:ext cx="2808312" cy="209526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16422" y="2312804"/>
            <a:ext cx="17281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Inspire</a:t>
            </a:r>
          </a:p>
        </p:txBody>
      </p:sp>
      <p:sp>
        <p:nvSpPr>
          <p:cNvPr id="6" name="Rectangle 5"/>
          <p:cNvSpPr/>
          <p:nvPr/>
        </p:nvSpPr>
        <p:spPr>
          <a:xfrm>
            <a:off x="6444208" y="5227346"/>
            <a:ext cx="1903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Challenge</a:t>
            </a:r>
          </a:p>
        </p:txBody>
      </p:sp>
      <p:sp>
        <p:nvSpPr>
          <p:cNvPr id="7" name="Rectangle 6"/>
          <p:cNvSpPr/>
          <p:nvPr/>
        </p:nvSpPr>
        <p:spPr>
          <a:xfrm>
            <a:off x="539552" y="5027291"/>
            <a:ext cx="1673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Encourage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650B32-74A9-46B2-A4C0-701450BD35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817" y="2067407"/>
            <a:ext cx="3333869" cy="186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3723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491880" y="730573"/>
            <a:ext cx="2339752" cy="544513"/>
          </a:xfrm>
        </p:spPr>
        <p:txBody>
          <a:bodyPr>
            <a:normAutofit fontScale="90000"/>
          </a:bodyPr>
          <a:lstStyle/>
          <a:p>
            <a:r>
              <a:rPr lang="en-GB" dirty="0"/>
              <a:t>Lunch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307" y="928364"/>
            <a:ext cx="2124075" cy="14382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7620" y="952219"/>
            <a:ext cx="2095500" cy="1362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2572" y="3480792"/>
            <a:ext cx="1800200" cy="10446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3177" y="3835662"/>
            <a:ext cx="1511038" cy="236559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34308" y="1623450"/>
            <a:ext cx="38884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Lunch choices: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Red (meat)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Green (vegetarian)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Blue (jacket potato)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Orange (pasta)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Yellow (bring their own lunch)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33712" y="5263288"/>
            <a:ext cx="18870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Nut free school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84601" y="4634385"/>
            <a:ext cx="372568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Please ensure if your child has any allergies or dietary needs, that you register this with Impact Food Group as soon as possible. </a:t>
            </a:r>
          </a:p>
        </p:txBody>
      </p:sp>
    </p:spTree>
    <p:extLst>
      <p:ext uri="{BB962C8B-B14F-4D97-AF65-F5344CB8AC3E}">
        <p14:creationId xmlns:p14="http://schemas.microsoft.com/office/powerpoint/2010/main" val="9092162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3648" y="620688"/>
            <a:ext cx="6858000" cy="792521"/>
          </a:xfrm>
        </p:spPr>
        <p:txBody>
          <a:bodyPr>
            <a:normAutofit fontScale="90000"/>
          </a:bodyPr>
          <a:lstStyle/>
          <a:p>
            <a:r>
              <a:rPr lang="en-GB" dirty="0"/>
              <a:t>Google classroom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0961" y="2060848"/>
            <a:ext cx="6858000" cy="440870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Google classroom is an online learning platform where we can share with you, ‘WOW’ moments.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We aim to work with you in partnership to ensure your child reaches their full potential.</a:t>
            </a:r>
            <a:b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endParaRPr lang="en-GB" sz="1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We encourage your contributions from home, these can be made by yourselves and other family members.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1026" name="Picture 2" descr="Image result for google classroom">
            <a:extLst>
              <a:ext uri="{FF2B5EF4-FFF2-40B4-BE49-F238E27FC236}">
                <a16:creationId xmlns:a16="http://schemas.microsoft.com/office/drawing/2014/main" id="{8A46C46C-498B-4673-82FA-6C064DF55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8316"/>
            <a:ext cx="14763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1589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397F95D-3C0F-4E15-8E24-5E6CEB57CEA7}"/>
              </a:ext>
            </a:extLst>
          </p:cNvPr>
          <p:cNvSpPr txBox="1"/>
          <p:nvPr/>
        </p:nvSpPr>
        <p:spPr>
          <a:xfrm>
            <a:off x="1259632" y="6208245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Please remember to name each piece of your child’s uniform. If any is lost it will usually come straight back to you if named!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2AE814-6270-491A-BDD3-50E7D01A5E87}"/>
              </a:ext>
            </a:extLst>
          </p:cNvPr>
          <p:cNvSpPr txBox="1"/>
          <p:nvPr/>
        </p:nvSpPr>
        <p:spPr>
          <a:xfrm>
            <a:off x="2830016" y="3844169"/>
            <a:ext cx="35913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None of our school uniform needs to carry the Hamble Primary School Logo.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9964" y="1715188"/>
            <a:ext cx="1233078" cy="13872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1996" y="4443558"/>
            <a:ext cx="1444640" cy="13429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2890" y="1652874"/>
            <a:ext cx="1496310" cy="17224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9040" y="3798080"/>
            <a:ext cx="1213432" cy="21235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8528" y="3822623"/>
            <a:ext cx="975432" cy="20744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0179" y="1507975"/>
            <a:ext cx="1456131" cy="19111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42782" y="1006101"/>
            <a:ext cx="1086474" cy="243886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96343" y="75254"/>
            <a:ext cx="1478102" cy="243886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4425" y="404664"/>
            <a:ext cx="1466234" cy="14787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30284" y="5363451"/>
            <a:ext cx="1679937" cy="75526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67141" y="5290935"/>
            <a:ext cx="1697485" cy="82778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0BE12D8-F3BF-43C5-8D33-590BDA1F3075}"/>
              </a:ext>
            </a:extLst>
          </p:cNvPr>
          <p:cNvSpPr txBox="1"/>
          <p:nvPr/>
        </p:nvSpPr>
        <p:spPr>
          <a:xfrm>
            <a:off x="7747275" y="3798080"/>
            <a:ext cx="15703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Grey jumpers or cardigans are only for Year 6 pupils. </a:t>
            </a:r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59D3CC2A-8970-4D9E-A46C-5F6DF8A00B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9964" y="179130"/>
            <a:ext cx="5308866" cy="727051"/>
          </a:xfrm>
        </p:spPr>
        <p:txBody>
          <a:bodyPr/>
          <a:lstStyle/>
          <a:p>
            <a:r>
              <a:rPr lang="en-US" dirty="0"/>
              <a:t>Uniform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8323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8462" y="688034"/>
            <a:ext cx="3107102" cy="713890"/>
          </a:xfrm>
        </p:spPr>
        <p:txBody>
          <a:bodyPr/>
          <a:lstStyle/>
          <a:p>
            <a:r>
              <a:rPr lang="en-GB" dirty="0"/>
              <a:t>P.E Kit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8224" y="1201122"/>
            <a:ext cx="1819666" cy="20776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5" y="1152918"/>
            <a:ext cx="1882552" cy="21740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9025" y="3878363"/>
            <a:ext cx="1218545" cy="15031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916" y="3852288"/>
            <a:ext cx="1839261" cy="21602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9559" y="3671642"/>
            <a:ext cx="1778227" cy="21957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63053" y="5451499"/>
            <a:ext cx="1778227" cy="7804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56072" y="3288856"/>
            <a:ext cx="1026711" cy="20672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93812" y="3281734"/>
            <a:ext cx="1132485" cy="208153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77770" y="1442497"/>
            <a:ext cx="409599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Each child is assigned a house.</a:t>
            </a:r>
          </a:p>
          <a:p>
            <a:r>
              <a:rPr lang="en-GB" dirty="0">
                <a:latin typeface="Comic Sans MS" panose="030F0702030302020204" pitchFamily="66" charset="0"/>
              </a:rPr>
              <a:t>Their P.E kit will need to be in their </a:t>
            </a:r>
          </a:p>
          <a:p>
            <a:r>
              <a:rPr lang="en-GB" dirty="0">
                <a:latin typeface="Comic Sans MS" panose="030F0702030302020204" pitchFamily="66" charset="0"/>
              </a:rPr>
              <a:t>house colour.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 flipH="1">
            <a:off x="783564" y="637751"/>
            <a:ext cx="2072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Shakespeare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19801" y="771664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Curie</a:t>
            </a:r>
            <a:r>
              <a:rPr lang="en-GB" dirty="0"/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61117" y="5980638"/>
            <a:ext cx="1306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Beethoven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044786" y="5890990"/>
            <a:ext cx="987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>
                <a:latin typeface="Comic Sans MS" panose="030F0702030302020204" pitchFamily="66" charset="0"/>
              </a:rPr>
              <a:t>DaVinci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17908" y="2378976"/>
            <a:ext cx="1303457" cy="140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2893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2FA02-2982-4849-A85A-71BD3DD864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470025"/>
          </a:xfrm>
        </p:spPr>
        <p:txBody>
          <a:bodyPr/>
          <a:lstStyle/>
          <a:p>
            <a:r>
              <a:rPr lang="en-US" dirty="0"/>
              <a:t>Additional items your child will need. 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7D97D5-401F-470B-A267-536178D2D1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480720" cy="414046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We will provide your child with a book bag; they will get these on their home visit. </a:t>
            </a:r>
          </a:p>
          <a:p>
            <a:endParaRPr lang="en-US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P.E kit in on the first day of each term.</a:t>
            </a:r>
          </a:p>
          <a:p>
            <a:endParaRPr lang="en-US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Fruit will be provided each day. </a:t>
            </a:r>
          </a:p>
          <a:p>
            <a:endParaRPr lang="en-US" sz="14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Named water bottle everyday.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Milk is an option – www.coolmilk.com</a:t>
            </a:r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6762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85D2E-EE6A-4472-B236-CE99360A7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2633" y="540957"/>
            <a:ext cx="6798734" cy="1303867"/>
          </a:xfrm>
        </p:spPr>
        <p:txBody>
          <a:bodyPr/>
          <a:lstStyle/>
          <a:p>
            <a:r>
              <a:rPr lang="en-US" u="sng" dirty="0"/>
              <a:t>Outdoor Learning </a:t>
            </a:r>
            <a:endParaRPr lang="en-GB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A4C3C9-9D43-4D54-AE94-B02E0E56BF3B}"/>
              </a:ext>
            </a:extLst>
          </p:cNvPr>
          <p:cNvSpPr txBox="1"/>
          <p:nvPr/>
        </p:nvSpPr>
        <p:spPr>
          <a:xfrm>
            <a:off x="755576" y="2439058"/>
            <a:ext cx="583264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mic Sans MS" panose="030F0702030302020204" pitchFamily="66" charset="0"/>
              </a:rPr>
              <a:t>Every Friday, we have ‘Forest Fridays’. This is our outdoor learning session. </a:t>
            </a:r>
            <a:endParaRPr lang="en-GB" sz="1600" dirty="0">
              <a:latin typeface="Comic Sans MS" panose="030F0702030302020204" pitchFamily="66" charset="0"/>
            </a:endParaRP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They will need: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omic Sans MS" panose="030F0702030302020204" pitchFamily="66" charset="0"/>
              </a:rPr>
              <a:t>Wellies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L</a:t>
            </a:r>
            <a:r>
              <a:rPr lang="en-GB" sz="1600" dirty="0" err="1">
                <a:latin typeface="Comic Sans MS" panose="030F0702030302020204" pitchFamily="66" charset="0"/>
              </a:rPr>
              <a:t>ong</a:t>
            </a:r>
            <a:r>
              <a:rPr lang="en-GB" sz="1600" dirty="0">
                <a:latin typeface="Comic Sans MS" panose="030F0702030302020204" pitchFamily="66" charset="0"/>
              </a:rPr>
              <a:t>-sleeved tops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L</a:t>
            </a:r>
            <a:r>
              <a:rPr lang="en-GB" sz="1600" dirty="0" err="1">
                <a:latin typeface="Comic Sans MS" panose="030F0702030302020204" pitchFamily="66" charset="0"/>
              </a:rPr>
              <a:t>ong</a:t>
            </a:r>
            <a:r>
              <a:rPr lang="en-GB" sz="1600" dirty="0">
                <a:latin typeface="Comic Sans MS" panose="030F0702030302020204" pitchFamily="66" charset="0"/>
              </a:rPr>
              <a:t> trousers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J</a:t>
            </a:r>
            <a:r>
              <a:rPr lang="en-GB" sz="1600" dirty="0" err="1">
                <a:latin typeface="Comic Sans MS" panose="030F0702030302020204" pitchFamily="66" charset="0"/>
              </a:rPr>
              <a:t>umpers</a:t>
            </a:r>
            <a:endParaRPr lang="en-GB" sz="16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Waterproof clothing- either an all in one or </a:t>
            </a:r>
          </a:p>
          <a:p>
            <a:r>
              <a:rPr lang="en-US" sz="1600" dirty="0">
                <a:latin typeface="Comic Sans MS" panose="030F0702030302020204" pitchFamily="66" charset="0"/>
              </a:rPr>
              <a:t>     separate trousers and coat.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Comic Sans MS" panose="030F0702030302020204" pitchFamily="66" charset="0"/>
              </a:rPr>
              <a:t>Hat- suitable for the current weather. 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3" y="313537"/>
            <a:ext cx="2628597" cy="19633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09B157-86B1-4F9B-8FA4-BB13FFD017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8000" y="4209694"/>
            <a:ext cx="3646425" cy="210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8283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1B5293-1B91-46B7-B85A-4BDECD8EB1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632" y="0"/>
            <a:ext cx="1985096" cy="280831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3701E7F-B275-4B63-BC47-75B3261BABA7}"/>
              </a:ext>
            </a:extLst>
          </p:cNvPr>
          <p:cNvSpPr txBox="1"/>
          <p:nvPr/>
        </p:nvSpPr>
        <p:spPr>
          <a:xfrm>
            <a:off x="1619672" y="2774452"/>
            <a:ext cx="6624736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latin typeface="Comic Sans MS" panose="030F0702030302020204" pitchFamily="66" charset="0"/>
              </a:rPr>
              <a:t>Barnados</a:t>
            </a:r>
            <a:r>
              <a:rPr lang="en-US" sz="1600" dirty="0">
                <a:latin typeface="Comic Sans MS" panose="030F0702030302020204" pitchFamily="66" charset="0"/>
              </a:rPr>
              <a:t> have been commissioned to provide the school nursing service. They have three support options that are available to parents to explore ‘School readiness’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 fontAlgn="base">
              <a:buFont typeface="Arial" panose="020B0604020202020204" pitchFamily="34" charset="0"/>
              <a:buChar char="•"/>
            </a:pPr>
            <a:endParaRPr lang="en-GB" sz="1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A pre-recorded, non-interactive Webinar that parents can watch in their own time</a:t>
            </a: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A one off, interactive "School Readiness" Workshop lasting 1½ hours which is bookable through Eventbrite</a:t>
            </a:r>
          </a:p>
          <a:p>
            <a:pPr lvl="1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A "School Readiness" Course, comprising of 4 weekly sessions, each lasting 1½ hours. Again, this is bookable through Eventbrite.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B947F7D-C69C-401D-8575-C0D4405972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8916" y="272943"/>
            <a:ext cx="5031989" cy="176965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CFFE76E-A1E2-406A-9057-0769F16E6AF0}"/>
              </a:ext>
            </a:extLst>
          </p:cNvPr>
          <p:cNvSpPr/>
          <p:nvPr/>
        </p:nvSpPr>
        <p:spPr>
          <a:xfrm>
            <a:off x="467544" y="5852218"/>
            <a:ext cx="83884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400" dirty="0">
                <a:solidFill>
                  <a:srgbClr val="000000"/>
                </a:solidFill>
                <a:latin typeface="Comic Sans MS" panose="030F0702030302020204" pitchFamily="66" charset="0"/>
              </a:rPr>
              <a:t>All these options are free and can be accessed via the Hampshire Healthy Families Website at </a:t>
            </a:r>
            <a:r>
              <a:rPr lang="en-GB" sz="1400" dirty="0">
                <a:solidFill>
                  <a:srgbClr val="FF0000"/>
                </a:solidFill>
                <a:latin typeface="Comic Sans MS" panose="030F0702030302020204" pitchFamily="66" charset="0"/>
                <a:hlinkClick r:id="rId5" tooltip="https://www.hampshirehealthyfamilies.org.uk/school-readines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https://www.hampshirehealthyfamilies.org.uk/school-readiness</a:t>
            </a:r>
            <a:endParaRPr lang="en-GB" sz="1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1022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72369" y="476672"/>
            <a:ext cx="6799262" cy="1303337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Thank you!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D5FC4D-5AEC-47BB-8F4C-284171EBB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1916832"/>
            <a:ext cx="7449813" cy="353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4440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2601</TotalTime>
  <Words>1152</Words>
  <Application>Microsoft Office PowerPoint</Application>
  <PresentationFormat>On-screen Show (4:3)</PresentationFormat>
  <Paragraphs>181</Paragraphs>
  <Slides>36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Comic Sans MS</vt:lpstr>
      <vt:lpstr>Garamond</vt:lpstr>
      <vt:lpstr>Twinkl Precursive Thin</vt:lpstr>
      <vt:lpstr>Organic</vt:lpstr>
      <vt:lpstr>Welcome to Hamble  Primary School </vt:lpstr>
      <vt:lpstr>Meet the team </vt:lpstr>
      <vt:lpstr>Our Vision</vt:lpstr>
      <vt:lpstr>What is the Early Years Foundation Stage?</vt:lpstr>
      <vt:lpstr>PowerPoint Presentation</vt:lpstr>
      <vt:lpstr>PowerPoint Presentation</vt:lpstr>
      <vt:lpstr>PowerPoint Presentation</vt:lpstr>
      <vt:lpstr>  Within the theme of Learning  and Development there are seven areas. All areas are connected to one another and are equally important. </vt:lpstr>
      <vt:lpstr>PowerPoint Presentation</vt:lpstr>
      <vt:lpstr>Communication and Language</vt:lpstr>
      <vt:lpstr>Physical Development</vt:lpstr>
      <vt:lpstr>Literacy</vt:lpstr>
      <vt:lpstr>Mathematics </vt:lpstr>
      <vt:lpstr>Understanding of the World </vt:lpstr>
      <vt:lpstr>Expressive Arts and Design</vt:lpstr>
      <vt:lpstr>Curriculum Information</vt:lpstr>
      <vt:lpstr>Curriculum and Policies</vt:lpstr>
      <vt:lpstr>PowerPoint Presentation</vt:lpstr>
      <vt:lpstr>A Day in Year R at  Hamble Primary School… </vt:lpstr>
      <vt:lpstr>Early Morning Activities</vt:lpstr>
      <vt:lpstr>Talk Time </vt:lpstr>
      <vt:lpstr>Funky Fingers</vt:lpstr>
      <vt:lpstr>Maths Meeting </vt:lpstr>
      <vt:lpstr>PowerPoint Presentation</vt:lpstr>
      <vt:lpstr>PowerPoint Presentation</vt:lpstr>
      <vt:lpstr>PowerPoint Presentation</vt:lpstr>
      <vt:lpstr>Busy Bee</vt:lpstr>
      <vt:lpstr>Busy Bee </vt:lpstr>
      <vt:lpstr>Lunch </vt:lpstr>
      <vt:lpstr>Google classroom </vt:lpstr>
      <vt:lpstr>Uniform</vt:lpstr>
      <vt:lpstr>P.E Kit</vt:lpstr>
      <vt:lpstr>Additional items your child will need. </vt:lpstr>
      <vt:lpstr>Outdoor Learning </vt:lpstr>
      <vt:lpstr>PowerPoint Presentation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Early years Foundation Stage workshop</dc:title>
  <dc:creator>profile</dc:creator>
  <cp:lastModifiedBy>Claire Hall</cp:lastModifiedBy>
  <cp:revision>129</cp:revision>
  <dcterms:created xsi:type="dcterms:W3CDTF">2014-11-30T15:31:35Z</dcterms:created>
  <dcterms:modified xsi:type="dcterms:W3CDTF">2026-04-29T09:30:20Z</dcterms:modified>
</cp:coreProperties>
</file>