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80" r:id="rId2"/>
    <p:sldId id="307" r:id="rId3"/>
    <p:sldId id="309" r:id="rId4"/>
    <p:sldId id="310" r:id="rId5"/>
    <p:sldId id="257" r:id="rId6"/>
    <p:sldId id="308" r:id="rId7"/>
    <p:sldId id="278" r:id="rId8"/>
    <p:sldId id="298" r:id="rId9"/>
    <p:sldId id="297" r:id="rId10"/>
    <p:sldId id="283" r:id="rId11"/>
    <p:sldId id="305" r:id="rId12"/>
    <p:sldId id="302" r:id="rId13"/>
    <p:sldId id="303" r:id="rId14"/>
    <p:sldId id="258" r:id="rId15"/>
    <p:sldId id="281" r:id="rId16"/>
    <p:sldId id="285" r:id="rId17"/>
    <p:sldId id="286" r:id="rId18"/>
    <p:sldId id="288" r:id="rId19"/>
    <p:sldId id="296" r:id="rId20"/>
    <p:sldId id="299" r:id="rId21"/>
    <p:sldId id="300" r:id="rId22"/>
    <p:sldId id="301" r:id="rId23"/>
    <p:sldId id="304" r:id="rId24"/>
    <p:sldId id="290" r:id="rId25"/>
    <p:sldId id="291" r:id="rId26"/>
    <p:sldId id="293" r:id="rId27"/>
    <p:sldId id="282" r:id="rId28"/>
    <p:sldId id="295"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4" d="100"/>
          <a:sy n="84" d="100"/>
        </p:scale>
        <p:origin x="56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18.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74,'56'-21,"-33"19,-1 1,1 1,-1 1,0 1,1 0,24 8,8-1,55 15,-74-15,62 9,290-13,-210-8,-168 3,72 0,133 16,-161-10,107-3,-5-1,-57 11,-61-7,57 2,234 7,170-3,-317-14,59-11,19 0,-157 14,155-2,-235-2,0-1,0-1,24-9,-25 7,0 1,0 1,29-2,159-21,-34 3,127 21,-160 6,-50-2,51-1,185 22,-242-13,156-7,-108-4,-131 3,80 0,140 17,-134-8,0-3,111-8,-54-1,1498 3,-1592-3,0-3,79-18,-79 13,-7 2,-2-1,1 2,74-2,611 11,-710-2,0-1,32-7,34-4,285 13,33-1,-285-10,-78 6,0 2,0 1,68 6,199 34,-207-30,146-8,-101-3,296 30,-245-10,-50-10,116 13,-152-10,194-8,-161-4,-74 2,-15-1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1.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5 136,'1'-1,"-1"0,1 0,-1 0,1 0,-1 0,1 0,0 0,0 0,0 0,-1 0,1 0,0 0,0 1,0-1,0 0,0 1,0-1,0 0,1 1,-1 0,0-1,0 1,0 0,0-1,1 1,-1 0,2 0,41-5,-37 5,50-1,0 3,58 9,60 2,-132-10,44 7,-44-4,50 1,25-7,210 10,359 9,-446-22,374 3,-576 2,-1 2,60 14,11 1,39-8,178-10,-142-4,170 20,265-4,-384-16,2042 3,-2200 4,112 19,51 3,735-23,-484-6,3090 3,-3527 2,1 2,-1 2,98 25,-115-24,1-2,0-2,0-1,59-6,-13 2,-64 2,-9 0,-1 0,1 0,0-1,-1 0,12-4,-18 4,-1 0,-1 0,1 0,0-1,0 0,0 1,-1-1,1 0,-1 0,1 0,-1-1,0 1,0-1,0 1,0-1,0 1,-1-1,1 0,-1 0,0 0,2-4,7-34,-1-1,5-47,-6 31,-8 56,0 0,0 0,0 0,0 0,-1 0,1 0,0 1,-1-1,0 0,1 0,-1 0,0 0,0 1,0-1,0 0,0 1,0-1,-1 1,1 0,0-1,-1 1,1 0,-1 0,1-1,-1 1,0 0,0 1,1-1,-1 0,0 0,0 1,0-1,-3 1,-8-4,-1 2,1 0,-22 0,29 1,-445 0,209 4,65-3,-274 34,329-21,-211-6,-34 2,60 9,-314-24,-34-18,415-1,-35-1,95 27,-55-2,12-25,-555 22,396 7,343-3,-149 0,-204 26,-39 5,-3-32,159-2,-3146 3,3226 14,6 0,-642-15,794 3,-55 10,-27 1,108-12,1 0,-1 0,1 1,0 1,0 0,0 0,0 1,-9 5,-10 4,9-8,-1 0,-1-1,1-1,0-1,-1-1,1-1,-39-4,-9 1,54 2,-6 1,0 0,0 1,0 0,-35 9,52-9,0 0,-1 1,1-1,0 1,0 0,0 0,0 1,0-1,0 1,1 0,-1 0,1 0,0 0,0 1,0-1,0 1,0 0,1-1,0 1,0 1,0-1,0 0,1 0,-1 1,1-1,0 1,0 5,-2 42,5 69,0-33,0-57,10 57,-7-67,-2 0,0 0,-2 0,0 1,-1-1,-4 31,3-49,0 1,0 0,0 0,1 0,0 0,0 0,0 0,0 0,0 0,1 0,0 0,2 7,-2-9,1 0,-1-1,1 1,0 0,0-1,0 1,0-1,0 1,0-1,0 0,0 0,0 0,1 0,-1 0,0-1,1 1,-1-1,0 1,1-1,-1 0,1 0,3 0,258-1,-98-3,-113 4,-1 2,0 2,70 15,-49 0,-43-9,0-3,0 0,0-2,51 2,-79-7,1 0,-1 0,1 0,-1-1,0 1,1 0,-1-1,0 0,1 0,-1 1,0-1,0 0,0-1,0 1,0 0,0-1,0 1,0-1,-1 1,1-1,0 0,-1 0,0 0,1 0,-1 0,0 0,0 0,0 0,0 0,0-1,-1 1,1 0,-1-1,1 1,-1 0,0-1,0 1,0-1,0 1,-1-5,-2-10,0 0,-1 0,0 0,-11-23,11 27,-71-170,74 179,-1 0,0 1,0-1,0 1,-1 0,1 0,-1 0,0 0,0 0,0 0,0 1,0-1,0 1,-1 0,1 0,-1 0,1 1,-1-1,0 1,0 0,0 0,1 0,-1 1,-6-1,-14-1,-1 0,-47 5,39-1,-487 2,344-5,117-10,53 8,-1 1,1 0,0 1,-1-1,1 1,-1 0,0 1,1 0,-1 0,1 0,-1 1,-9 2,13-1,1 0,-1 0,1 0,0 0,0 0,0 1,0-1,0 1,0 0,0-1,1 1,0 0,-1 0,1 0,0 0,0 0,1 0,-1 0,1 0,-1 5,0 72,1-62,1 47,3 78,-3-141,-1 1,1 0,0 0,0 0,0-1,0 1,0 0,1-1,-1 1,1-1,0 1,0-1,0 0,0 0,0 0,0 0,0 0,1 0,-1-1,1 1,-1-1,1 0,3 2,9 2,1 1,0-2,19 3,13 5,-17-5,1-1,0-2,0 0,0-3,1 0,38-6,21 2,438 3,-526 1,0-1,0 0,1 0,-1 0,0 0,0-1,0 0,0 0,0 0,0 0,0 0,0-1,-1 0,1 0,-1 0,1 0,-1-1,1 1,-1-1,0 0,0 1,-1-2,1 1,-1 0,1 0,-1-1,0 1,0-1,0 0,-1 0,1 0,-1 0,0 0,0 0,-1 0,1 0,-1 0,0 0,0-6,-2-124,-1 52,3 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3.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44.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82,'19'0,"-1"0,1 1,-1 1,0 1,0 1,0 0,0 1,0 1,-1 1,0 0,19 13,-26-16,1 0,-1 0,1-1,-1 0,1 0,0-2,0 1,1-1,15-1,49 7,-9 3,1-3,1-3,97-7,-52 0,-158 0,1-3,0-1,0-2,0-2,-61-25,-61-15,139 48,36 12,40 14,-26-17,0-2,0 0,30 0,-24-2,48 9,-37-4,1-3,-1-1,82-5,-31 0,113-12,9 0,-174 12,61-10,-6 0,2 1,96-4,-126 16,110 15,-89-7,0-4,104-6,-56-2,1595 3,-1704-1,-1-2,31-6,-29 4,54-4,-42 7,50-9,-50 5,52-2,1049 9,-949 13,-2 0,2740-12,-1374-5,-1520 2,58-11,12-1,-2 0,9-1,670 12,-394 4,685-2,-1071 0,1 0,-1 0,0 0,1 0,-1 0,0 1,0 0,1-1,-1 1,0 0,0 1,0-1,0 0,0 1,0 0,-1 0,1 0,-1 0,1 0,4 5,-5-2,1 0,-1 0,0 1,0-1,-1 1,0-1,0 1,0-1,0 1,-1 0,-1 9,-4 625,5-634,0-1,0 1,-1-1,1 1,-1-1,-1 1,1-1,-1 1,0-1,0 0,-1 0,1 0,-1 0,0-1,-1 1,-5 5,4-5,0-1,0 0,-1-1,1 1,-1-1,0 0,0 0,0-1,0 0,-1 0,1-1,0 1,-14 0,-201-1,165-4,-1 3,0 2,-64 11,90-8,0-2,-34 0,43-3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B2E3-A9B7-49C2-8D8F-4CF472ED8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42E8F1-E82B-4069-80AF-A2E545D19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F140F7-FEC6-42EF-AF35-88BCDB1C68B6}"/>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26F4874C-005B-426B-8280-1AC1F62E5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524BC-6B04-4E37-8A3E-3EBEB0A32F99}"/>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425429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AAC3-EE9F-441F-8E3E-5D21735CBB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8729B9-C3B4-4379-B962-CE00BD46E7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90C82-6CA3-4A2B-9E24-392550D41429}"/>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D3AB6DAD-EDEC-4DB0-826A-E8CB246E7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978490-172C-4B30-8865-E6D20CC8DB0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62808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72D8A-7831-4C45-B070-A3648C674D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29B1B0-8E4D-44DE-859B-DB4AB06BD0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C080B-C100-40F0-9837-AAABDD8B22E5}"/>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1B211983-81A3-4846-9B55-0314AC34E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80F31-8312-47EF-A41A-9FC59238C5F3}"/>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06104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5CD0-C6FB-47D2-AAD2-8F4C0824B4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BEC62-3E7D-4941-826C-C8FD130940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C18D0-8464-4CE7-A1A4-264B97EBF681}"/>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88FFD52F-A3EB-42D8-8347-6B6611DBC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9285E-C5DA-46EC-8F82-11067E9C2680}"/>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9519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A954-8014-467C-8D7A-CAD6E7592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1BBDCB-6175-4D7A-BAE8-F82A953D6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47DCF7-7199-42BB-9138-A0001B324F5D}"/>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57CACFD6-9BDD-49F1-A1CE-01558E1A5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D2AA3C-05CD-4F33-A30B-21C95F047AE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42988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C28A-7C80-494D-B3B8-72BA8CA092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0B91E0-79BD-455E-99C3-A1FC402B0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CEB877-9E4B-4254-9F43-FB5FEDBC78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650684-A5D7-4B72-8FF1-7782F90FD0A5}"/>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6" name="Footer Placeholder 5">
            <a:extLst>
              <a:ext uri="{FF2B5EF4-FFF2-40B4-BE49-F238E27FC236}">
                <a16:creationId xmlns:a16="http://schemas.microsoft.com/office/drawing/2014/main" id="{87C83654-F7AF-47AE-BE62-BBACFB07EA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C541B5-B7F5-403F-9C24-4A0A72C2055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16899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0A30-BEE9-483F-81C9-B8F4539710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A5166-E942-4E03-A64D-28BD22D26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EED74B-3D33-465D-B260-6468969A1F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26D902-B150-4470-9FA7-859D5B207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EED424-B8D9-4E6B-9D51-2A5E0F939E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23B82-1FE9-4B2B-BEB5-8F33935EB84B}"/>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8" name="Footer Placeholder 7">
            <a:extLst>
              <a:ext uri="{FF2B5EF4-FFF2-40B4-BE49-F238E27FC236}">
                <a16:creationId xmlns:a16="http://schemas.microsoft.com/office/drawing/2014/main" id="{9B17CA23-9E3B-4854-AC44-B11086DFF7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23ACFF-CB14-4070-83C9-6604FEF80D45}"/>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63620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4925-27F8-4F19-B08E-2C880745C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9F6B69-3E59-4642-9E32-E6A1EB17B723}"/>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4" name="Footer Placeholder 3">
            <a:extLst>
              <a:ext uri="{FF2B5EF4-FFF2-40B4-BE49-F238E27FC236}">
                <a16:creationId xmlns:a16="http://schemas.microsoft.com/office/drawing/2014/main" id="{23DBF4C8-4784-468D-9965-36AA42FBC0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2082BF-40DF-423C-9457-4607F8AB58C1}"/>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30122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3A10D-6DDF-4988-BD21-1AF32D175B2D}"/>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3" name="Footer Placeholder 2">
            <a:extLst>
              <a:ext uri="{FF2B5EF4-FFF2-40B4-BE49-F238E27FC236}">
                <a16:creationId xmlns:a16="http://schemas.microsoft.com/office/drawing/2014/main" id="{0D060028-ECA7-4C9D-A697-9F25ED1D06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851633-D293-41A8-8551-714997FC29E6}"/>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78950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7DCE-D0BA-4A54-940E-779803A8D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D9E8CA-6BEA-4B79-AD0D-49D502FF2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2E45D0-1DA2-4CC8-8B49-C287A4171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063A90-AAE2-4E39-9FDC-D15664483704}"/>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6" name="Footer Placeholder 5">
            <a:extLst>
              <a:ext uri="{FF2B5EF4-FFF2-40B4-BE49-F238E27FC236}">
                <a16:creationId xmlns:a16="http://schemas.microsoft.com/office/drawing/2014/main" id="{61921F00-A3B7-44AE-8274-556B9B33B0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4366FD-8ACE-4FF0-88FF-5994B63040CC}"/>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7733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89B4-C650-4AAB-A886-8AFFCB013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60C680-C9C9-4C5F-B708-1A8389ED2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0A7B89-EA21-4BB3-9819-87CE5DC3C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054E02-FFA1-4936-836F-B41B84C9B0A0}"/>
              </a:ext>
            </a:extLst>
          </p:cNvPr>
          <p:cNvSpPr>
            <a:spLocks noGrp="1"/>
          </p:cNvSpPr>
          <p:nvPr>
            <p:ph type="dt" sz="half" idx="10"/>
          </p:nvPr>
        </p:nvSpPr>
        <p:spPr/>
        <p:txBody>
          <a:bodyPr/>
          <a:lstStyle/>
          <a:p>
            <a:fld id="{DFAEB03A-C02A-4F09-A63D-2308C8A9EB72}" type="datetimeFigureOut">
              <a:rPr lang="en-GB" smtClean="0"/>
              <a:t>30/09/2024</a:t>
            </a:fld>
            <a:endParaRPr lang="en-GB"/>
          </a:p>
        </p:txBody>
      </p:sp>
      <p:sp>
        <p:nvSpPr>
          <p:cNvPr id="6" name="Footer Placeholder 5">
            <a:extLst>
              <a:ext uri="{FF2B5EF4-FFF2-40B4-BE49-F238E27FC236}">
                <a16:creationId xmlns:a16="http://schemas.microsoft.com/office/drawing/2014/main" id="{35ACF6E9-5620-4475-9256-8BE13CEC14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D0B8B-65C8-4CB9-9342-17B9C6633486}"/>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96423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05605-E7EF-417F-9922-85A469AC9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ED25F-A10F-43B1-8E1F-4B315184A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6A3E5-AFF8-4A1B-BBDE-F721E0796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EB03A-C02A-4F09-A63D-2308C8A9EB72}" type="datetimeFigureOut">
              <a:rPr lang="en-GB" smtClean="0"/>
              <a:t>30/09/2024</a:t>
            </a:fld>
            <a:endParaRPr lang="en-GB"/>
          </a:p>
        </p:txBody>
      </p:sp>
      <p:sp>
        <p:nvSpPr>
          <p:cNvPr id="5" name="Footer Placeholder 4">
            <a:extLst>
              <a:ext uri="{FF2B5EF4-FFF2-40B4-BE49-F238E27FC236}">
                <a16:creationId xmlns:a16="http://schemas.microsoft.com/office/drawing/2014/main" id="{EA55CCC4-DA43-40E6-A026-61A95AB95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C105CA-86A8-4B23-B6AA-9DFB3388C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F2168-B50E-400E-A680-1521D715CBCF}" type="slidenum">
              <a:rPr lang="en-GB" smtClean="0"/>
              <a:t>‹#›</a:t>
            </a:fld>
            <a:endParaRPr lang="en-GB"/>
          </a:p>
        </p:txBody>
      </p:sp>
    </p:spTree>
    <p:extLst>
      <p:ext uri="{BB962C8B-B14F-4D97-AF65-F5344CB8AC3E}">
        <p14:creationId xmlns:p14="http://schemas.microsoft.com/office/powerpoint/2010/main" val="9078520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Cappuccino_at_Sightglass_Coffee.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1BAA-E015-18CD-60FD-0EA2F6F0C7D0}"/>
              </a:ext>
            </a:extLst>
          </p:cNvPr>
          <p:cNvSpPr>
            <a:spLocks noGrp="1"/>
          </p:cNvSpPr>
          <p:nvPr>
            <p:ph type="ctrTitle"/>
          </p:nvPr>
        </p:nvSpPr>
        <p:spPr>
          <a:xfrm>
            <a:off x="309978" y="2975276"/>
            <a:ext cx="11430000" cy="907448"/>
          </a:xfrm>
        </p:spPr>
        <p:txBody>
          <a:bodyPr>
            <a:normAutofit fontScale="90000"/>
          </a:bodyPr>
          <a:lstStyle/>
          <a:p>
            <a:r>
              <a:rPr lang="en-GB" b="1" u="sng" dirty="0"/>
              <a:t>Welcome to </a:t>
            </a:r>
            <a:r>
              <a:rPr lang="en-GB" b="1" u="sng"/>
              <a:t>our year 3/4 </a:t>
            </a:r>
            <a:r>
              <a:rPr lang="en-GB" b="1" u="sng" dirty="0"/>
              <a:t>shared learning</a:t>
            </a:r>
          </a:p>
        </p:txBody>
      </p:sp>
      <p:pic>
        <p:nvPicPr>
          <p:cNvPr id="1026" name="Picture 2" descr="Welcome! – Be Inspirational">
            <a:extLst>
              <a:ext uri="{FF2B5EF4-FFF2-40B4-BE49-F238E27FC236}">
                <a16:creationId xmlns:a16="http://schemas.microsoft.com/office/drawing/2014/main" id="{BC6407AA-CB6E-4569-B54A-60DD979C3E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939" y="100461"/>
            <a:ext cx="5228949" cy="326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0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normAutofit/>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a:bodyPr>
          <a:lstStyle/>
          <a:p>
            <a:r>
              <a:rPr lang="en-GB" sz="3200" dirty="0"/>
              <a:t>Talk to one another about WHY you believe that reading for pleasure has declined.</a:t>
            </a:r>
          </a:p>
          <a:p>
            <a:endParaRPr lang="en-GB" sz="3200" dirty="0"/>
          </a:p>
          <a:p>
            <a:r>
              <a:rPr lang="en-GB" sz="3200" dirty="0"/>
              <a:t>Why do you choose not to read and do another activity?</a:t>
            </a:r>
          </a:p>
          <a:p>
            <a:endParaRPr lang="en-GB" sz="3200" dirty="0"/>
          </a:p>
          <a:p>
            <a:r>
              <a:rPr lang="en-GB" sz="3200" dirty="0"/>
              <a:t>What would you rather spend your time focusing on?</a:t>
            </a:r>
          </a:p>
          <a:p>
            <a:endParaRPr lang="en-GB" sz="3200" dirty="0"/>
          </a:p>
          <a:p>
            <a:r>
              <a:rPr lang="en-GB" sz="3200" dirty="0"/>
              <a:t>Mrs Matthews will take some ideas shortly</a:t>
            </a:r>
          </a:p>
        </p:txBody>
      </p:sp>
    </p:spTree>
    <p:extLst>
      <p:ext uri="{BB962C8B-B14F-4D97-AF65-F5344CB8AC3E}">
        <p14:creationId xmlns:p14="http://schemas.microsoft.com/office/powerpoint/2010/main" val="353394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normAutofit/>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fontScale="92500"/>
          </a:bodyPr>
          <a:lstStyle/>
          <a:p>
            <a:r>
              <a:rPr lang="en-GB" sz="3200" dirty="0"/>
              <a:t>Games and online distractions</a:t>
            </a:r>
          </a:p>
          <a:p>
            <a:r>
              <a:rPr lang="en-GB" sz="3200" dirty="0"/>
              <a:t>Rise in social media</a:t>
            </a:r>
          </a:p>
          <a:p>
            <a:r>
              <a:rPr lang="en-GB" sz="3200" dirty="0"/>
              <a:t>Find books boring</a:t>
            </a:r>
          </a:p>
          <a:p>
            <a:r>
              <a:rPr lang="en-GB" sz="3200" dirty="0"/>
              <a:t>Lack of time</a:t>
            </a:r>
          </a:p>
          <a:p>
            <a:r>
              <a:rPr lang="en-GB" sz="3200" dirty="0"/>
              <a:t>Not being read to from an early age by adults (at home and school)</a:t>
            </a:r>
          </a:p>
          <a:p>
            <a:r>
              <a:rPr lang="en-GB" sz="3200" dirty="0"/>
              <a:t>Seeing reading as a process for learning rather a pleasure activity</a:t>
            </a:r>
          </a:p>
          <a:p>
            <a:pPr lvl="1"/>
            <a:r>
              <a:rPr lang="en-GB" sz="2800" b="1" i="0" dirty="0">
                <a:solidFill>
                  <a:srgbClr val="000000"/>
                </a:solidFill>
                <a:effectLst/>
                <a:latin typeface="Catamaran"/>
              </a:rPr>
              <a:t>‘Reading for pleasure' is being confused with 'literacy'</a:t>
            </a:r>
            <a:r>
              <a:rPr lang="en-GB" sz="2800" b="0" i="0" dirty="0">
                <a:solidFill>
                  <a:srgbClr val="000000"/>
                </a:solidFill>
                <a:effectLst/>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2800" dirty="0"/>
          </a:p>
        </p:txBody>
      </p:sp>
    </p:spTree>
    <p:extLst>
      <p:ext uri="{BB962C8B-B14F-4D97-AF65-F5344CB8AC3E}">
        <p14:creationId xmlns:p14="http://schemas.microsoft.com/office/powerpoint/2010/main" val="14241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577BB8-E7C2-9A2A-B64A-CF75083AA088}"/>
              </a:ext>
            </a:extLst>
          </p:cNvPr>
          <p:cNvSpPr txBox="1"/>
          <p:nvPr/>
        </p:nvSpPr>
        <p:spPr>
          <a:xfrm>
            <a:off x="314325" y="472346"/>
            <a:ext cx="11563350" cy="4524315"/>
          </a:xfrm>
          <a:prstGeom prst="rect">
            <a:avLst/>
          </a:prstGeom>
          <a:noFill/>
        </p:spPr>
        <p:txBody>
          <a:bodyPr wrap="square">
            <a:spAutoFit/>
          </a:bodyPr>
          <a:lstStyle/>
          <a:p>
            <a:r>
              <a:rPr lang="en-GB" sz="3600" b="0" i="0" dirty="0">
                <a:solidFill>
                  <a:srgbClr val="000000"/>
                </a:solidFill>
                <a:effectLst/>
                <a:latin typeface="Catamaran"/>
              </a:rPr>
              <a:t>Question: If you read for a total of 20 minutes per day, how many words will you have read in a year?</a:t>
            </a:r>
          </a:p>
          <a:p>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1.8 Million</a:t>
            </a:r>
          </a:p>
          <a:p>
            <a:pPr marL="742950" indent="-742950">
              <a:buAutoNum type="alphaUcPeriod"/>
            </a:pPr>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1 Million</a:t>
            </a:r>
          </a:p>
          <a:p>
            <a:pPr marL="742950" indent="-742950">
              <a:buAutoNum type="alphaUcPeriod"/>
            </a:pPr>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250,000</a:t>
            </a:r>
          </a:p>
        </p:txBody>
      </p:sp>
      <p:sp>
        <p:nvSpPr>
          <p:cNvPr id="2" name="Rectangle 1">
            <a:extLst>
              <a:ext uri="{FF2B5EF4-FFF2-40B4-BE49-F238E27FC236}">
                <a16:creationId xmlns:a16="http://schemas.microsoft.com/office/drawing/2014/main" id="{1BC4FFCA-27FD-484E-85E2-27C7BFCEBDDD}"/>
              </a:ext>
            </a:extLst>
          </p:cNvPr>
          <p:cNvSpPr/>
          <p:nvPr/>
        </p:nvSpPr>
        <p:spPr>
          <a:xfrm>
            <a:off x="3048000" y="3105835"/>
            <a:ext cx="6096000" cy="646331"/>
          </a:xfrm>
          <a:prstGeom prst="rect">
            <a:avLst/>
          </a:prstGeom>
        </p:spPr>
        <p:txBody>
          <a:bodyPr>
            <a:spAutoFit/>
          </a:bodyPr>
          <a:lstStyle/>
          <a:p>
            <a:br>
              <a:rPr lang="en-GB" dirty="0"/>
            </a:br>
            <a:endParaRPr lang="en-GB" dirty="0"/>
          </a:p>
        </p:txBody>
      </p:sp>
      <p:pic>
        <p:nvPicPr>
          <p:cNvPr id="3" name="Picture 2">
            <a:extLst>
              <a:ext uri="{FF2B5EF4-FFF2-40B4-BE49-F238E27FC236}">
                <a16:creationId xmlns:a16="http://schemas.microsoft.com/office/drawing/2014/main" id="{AA360137-1A61-4A79-B851-31C3D3FAD1D1}"/>
              </a:ext>
            </a:extLst>
          </p:cNvPr>
          <p:cNvPicPr>
            <a:picLocks noChangeAspect="1"/>
          </p:cNvPicPr>
          <p:nvPr/>
        </p:nvPicPr>
        <p:blipFill>
          <a:blip r:embed="rId2"/>
          <a:stretch>
            <a:fillRect/>
          </a:stretch>
        </p:blipFill>
        <p:spPr>
          <a:xfrm>
            <a:off x="6951815" y="1814650"/>
            <a:ext cx="5104059" cy="4975075"/>
          </a:xfrm>
          <a:prstGeom prst="rect">
            <a:avLst/>
          </a:prstGeom>
        </p:spPr>
      </p:pic>
      <p:pic>
        <p:nvPicPr>
          <p:cNvPr id="5" name="Picture 4">
            <a:extLst>
              <a:ext uri="{FF2B5EF4-FFF2-40B4-BE49-F238E27FC236}">
                <a16:creationId xmlns:a16="http://schemas.microsoft.com/office/drawing/2014/main" id="{65F67CF8-31ED-4105-8255-2FAAB9A9CF7D}"/>
              </a:ext>
            </a:extLst>
          </p:cNvPr>
          <p:cNvPicPr>
            <a:picLocks noChangeAspect="1"/>
          </p:cNvPicPr>
          <p:nvPr/>
        </p:nvPicPr>
        <p:blipFill>
          <a:blip r:embed="rId3"/>
          <a:stretch>
            <a:fillRect/>
          </a:stretch>
        </p:blipFill>
        <p:spPr>
          <a:xfrm>
            <a:off x="-1" y="5374007"/>
            <a:ext cx="6951816" cy="803803"/>
          </a:xfrm>
          <a:prstGeom prst="rect">
            <a:avLst/>
          </a:prstGeom>
        </p:spPr>
      </p:pic>
    </p:spTree>
    <p:extLst>
      <p:ext uri="{BB962C8B-B14F-4D97-AF65-F5344CB8AC3E}">
        <p14:creationId xmlns:p14="http://schemas.microsoft.com/office/powerpoint/2010/main" val="276507293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577BB8-E7C2-9A2A-B64A-CF75083AA088}"/>
              </a:ext>
            </a:extLst>
          </p:cNvPr>
          <p:cNvSpPr txBox="1"/>
          <p:nvPr/>
        </p:nvSpPr>
        <p:spPr>
          <a:xfrm>
            <a:off x="314325" y="472346"/>
            <a:ext cx="11563350" cy="4524315"/>
          </a:xfrm>
          <a:prstGeom prst="rect">
            <a:avLst/>
          </a:prstGeom>
          <a:noFill/>
        </p:spPr>
        <p:txBody>
          <a:bodyPr wrap="square">
            <a:spAutoFit/>
          </a:bodyPr>
          <a:lstStyle/>
          <a:p>
            <a:r>
              <a:rPr lang="en-GB" sz="3600" b="0" i="0" dirty="0">
                <a:solidFill>
                  <a:srgbClr val="000000"/>
                </a:solidFill>
                <a:effectLst/>
                <a:latin typeface="Catamaran"/>
              </a:rPr>
              <a:t>Answer:</a:t>
            </a:r>
          </a:p>
          <a:p>
            <a:endParaRPr lang="en-GB" sz="3600" dirty="0">
              <a:solidFill>
                <a:srgbClr val="000000"/>
              </a:solidFill>
              <a:latin typeface="Catamaran"/>
            </a:endParaRPr>
          </a:p>
          <a:p>
            <a:r>
              <a:rPr lang="en-GB" sz="3600" b="0" i="0" dirty="0">
                <a:solidFill>
                  <a:srgbClr val="000000"/>
                </a:solidFill>
                <a:effectLst/>
                <a:latin typeface="Catamaran"/>
              </a:rPr>
              <a:t>If you read for a total of 20 minutes per day, how many words will you have read in a year?</a:t>
            </a:r>
          </a:p>
          <a:p>
            <a:endParaRPr lang="en-GB" sz="3600" dirty="0">
              <a:solidFill>
                <a:srgbClr val="000000"/>
              </a:solidFill>
              <a:latin typeface="Catamaran"/>
            </a:endParaRPr>
          </a:p>
          <a:p>
            <a:pPr marL="742950" indent="-742950">
              <a:buAutoNum type="alphaUcPeriod"/>
            </a:pPr>
            <a:r>
              <a:rPr lang="en-GB" sz="3600" dirty="0">
                <a:solidFill>
                  <a:srgbClr val="FF0000"/>
                </a:solidFill>
                <a:latin typeface="Catamaran"/>
              </a:rPr>
              <a:t>1.8 Million</a:t>
            </a:r>
          </a:p>
          <a:p>
            <a:pPr marL="742950" indent="-742950">
              <a:buAutoNum type="alphaUcPeriod"/>
            </a:pPr>
            <a:r>
              <a:rPr lang="en-GB" sz="3600" dirty="0">
                <a:solidFill>
                  <a:srgbClr val="000000"/>
                </a:solidFill>
                <a:latin typeface="Catamaran"/>
              </a:rPr>
              <a:t>1 Million</a:t>
            </a:r>
          </a:p>
          <a:p>
            <a:pPr marL="742950" indent="-742950">
              <a:buAutoNum type="alphaUcPeriod"/>
            </a:pPr>
            <a:r>
              <a:rPr lang="en-GB" sz="3600" dirty="0">
                <a:solidFill>
                  <a:srgbClr val="000000"/>
                </a:solidFill>
                <a:latin typeface="Catamaran"/>
              </a:rPr>
              <a:t>250,000</a:t>
            </a:r>
          </a:p>
        </p:txBody>
      </p:sp>
      <p:sp>
        <p:nvSpPr>
          <p:cNvPr id="2" name="Rectangle 1">
            <a:extLst>
              <a:ext uri="{FF2B5EF4-FFF2-40B4-BE49-F238E27FC236}">
                <a16:creationId xmlns:a16="http://schemas.microsoft.com/office/drawing/2014/main" id="{1BC4FFCA-27FD-484E-85E2-27C7BFCEBDDD}"/>
              </a:ext>
            </a:extLst>
          </p:cNvPr>
          <p:cNvSpPr/>
          <p:nvPr/>
        </p:nvSpPr>
        <p:spPr>
          <a:xfrm>
            <a:off x="3048000" y="3105835"/>
            <a:ext cx="6096000" cy="646331"/>
          </a:xfrm>
          <a:prstGeom prst="rect">
            <a:avLst/>
          </a:prstGeom>
        </p:spPr>
        <p:txBody>
          <a:bodyPr>
            <a:spAutoFit/>
          </a:bodyPr>
          <a:lstStyle/>
          <a:p>
            <a:br>
              <a:rPr lang="en-GB" dirty="0"/>
            </a:br>
            <a:endParaRPr lang="en-GB" dirty="0"/>
          </a:p>
        </p:txBody>
      </p:sp>
    </p:spTree>
    <p:extLst>
      <p:ext uri="{BB962C8B-B14F-4D97-AF65-F5344CB8AC3E}">
        <p14:creationId xmlns:p14="http://schemas.microsoft.com/office/powerpoint/2010/main" val="98591244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92" y="1244600"/>
            <a:ext cx="11392016" cy="5367769"/>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200"/>
            </a:p>
          </p:txBody>
        </p:sp>
      </p:grpSp>
      <p:graphicFrame>
        <p:nvGraphicFramePr>
          <p:cNvPr id="4" name="Table 4"/>
          <p:cNvGraphicFramePr>
            <a:graphicFrameLocks noGrp="1"/>
          </p:cNvGraphicFramePr>
          <p:nvPr>
            <p:extLst>
              <p:ext uri="{D42A27DB-BD31-4B8C-83A1-F6EECF244321}">
                <p14:modId xmlns:p14="http://schemas.microsoft.com/office/powerpoint/2010/main" val="848095954"/>
              </p:ext>
            </p:extLst>
          </p:nvPr>
        </p:nvGraphicFramePr>
        <p:xfrm>
          <a:off x="773696" y="1302990"/>
          <a:ext cx="10644607" cy="5286647"/>
        </p:xfrm>
        <a:graphic>
          <a:graphicData uri="http://schemas.openxmlformats.org/drawingml/2006/table">
            <a:tbl>
              <a:tblPr/>
              <a:tblGrid>
                <a:gridCol w="3568699">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46708">
                  <a:extLst>
                    <a:ext uri="{9D8B030D-6E8A-4147-A177-3AD203B41FA5}">
                      <a16:colId xmlns:a16="http://schemas.microsoft.com/office/drawing/2014/main" val="20003"/>
                    </a:ext>
                  </a:extLst>
                </a:gridCol>
              </a:tblGrid>
              <a:tr h="952765">
                <a:tc>
                  <a:txBody>
                    <a:bodyPr/>
                    <a:lstStyle/>
                    <a:p>
                      <a:pPr algn="l">
                        <a:lnSpc>
                          <a:spcPts val="3517"/>
                        </a:lnSpc>
                        <a:defRPr/>
                      </a:pPr>
                      <a:r>
                        <a:rPr lang="en-US" sz="1700" dirty="0">
                          <a:solidFill>
                            <a:schemeClr val="tx1"/>
                          </a:solidFill>
                          <a:latin typeface="Montserrat Bold"/>
                        </a:rPr>
                        <a:t>Amount of reading per day</a:t>
                      </a:r>
                      <a:endParaRPr lang="en-US" sz="700" dirty="0">
                        <a:solidFill>
                          <a:schemeClr val="tx1"/>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Bold Italics"/>
                        </a:rPr>
                        <a:t>20 mins</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Bold Italics"/>
                        </a:rPr>
                        <a:t>5 mins</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Bold Italics"/>
                        </a:rPr>
                        <a:t>1 min</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225109">
                <a:tc>
                  <a:txBody>
                    <a:bodyPr/>
                    <a:lstStyle/>
                    <a:p>
                      <a:pPr algn="l">
                        <a:lnSpc>
                          <a:spcPts val="3517"/>
                        </a:lnSpc>
                        <a:defRPr/>
                      </a:pPr>
                      <a:r>
                        <a:rPr lang="en-US" sz="1700">
                          <a:solidFill>
                            <a:schemeClr val="tx1"/>
                          </a:solidFill>
                          <a:latin typeface="Montserrat Bold"/>
                        </a:rPr>
                        <a:t>Number of minutes per year</a:t>
                      </a:r>
                      <a:endParaRPr lang="en-US" sz="700">
                        <a:solidFill>
                          <a:schemeClr val="tx1"/>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3600</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a:solidFill>
                            <a:srgbClr val="002060"/>
                          </a:solidFill>
                          <a:latin typeface="Montserrat"/>
                        </a:rPr>
                        <a:t>900</a:t>
                      </a:r>
                      <a:endParaRPr lang="en-US" sz="70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a:solidFill>
                            <a:srgbClr val="002060"/>
                          </a:solidFill>
                          <a:latin typeface="Montserrat"/>
                        </a:rPr>
                        <a:t>180</a:t>
                      </a:r>
                      <a:endParaRPr lang="en-US" sz="70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31593">
                <a:tc>
                  <a:txBody>
                    <a:bodyPr/>
                    <a:lstStyle/>
                    <a:p>
                      <a:pPr algn="l">
                        <a:lnSpc>
                          <a:spcPts val="3517"/>
                        </a:lnSpc>
                        <a:defRPr/>
                      </a:pPr>
                      <a:r>
                        <a:rPr lang="en-US" sz="1700" dirty="0">
                          <a:solidFill>
                            <a:schemeClr val="tx1"/>
                          </a:solidFill>
                          <a:latin typeface="Montserrat Bold"/>
                        </a:rPr>
                        <a:t>Number of words per year</a:t>
                      </a:r>
                      <a:endParaRPr lang="en-US" sz="700" dirty="0">
                        <a:solidFill>
                          <a:schemeClr val="tx1"/>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1.8 Million</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282,000</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8000</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225109">
                <a:tc>
                  <a:txBody>
                    <a:bodyPr/>
                    <a:lstStyle/>
                    <a:p>
                      <a:pPr algn="l">
                        <a:lnSpc>
                          <a:spcPts val="3517"/>
                        </a:lnSpc>
                        <a:defRPr/>
                      </a:pPr>
                      <a:r>
                        <a:rPr lang="en-US" sz="1700">
                          <a:solidFill>
                            <a:schemeClr val="tx1"/>
                          </a:solidFill>
                          <a:latin typeface="Montserrat Bold"/>
                        </a:rPr>
                        <a:t>Hours read by the end of primary school</a:t>
                      </a:r>
                      <a:endParaRPr lang="en-US" sz="700">
                        <a:solidFill>
                          <a:schemeClr val="tx1"/>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a:solidFill>
                            <a:srgbClr val="002060"/>
                          </a:solidFill>
                          <a:latin typeface="Montserrat"/>
                        </a:rPr>
                        <a:t>851</a:t>
                      </a:r>
                      <a:endParaRPr lang="en-US" sz="70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212</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42</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31593">
                <a:tc>
                  <a:txBody>
                    <a:bodyPr/>
                    <a:lstStyle/>
                    <a:p>
                      <a:pPr algn="l">
                        <a:lnSpc>
                          <a:spcPts val="3517"/>
                        </a:lnSpc>
                        <a:defRPr/>
                      </a:pPr>
                      <a:r>
                        <a:rPr lang="en-US" sz="1700" dirty="0">
                          <a:solidFill>
                            <a:schemeClr val="tx1"/>
                          </a:solidFill>
                          <a:latin typeface="Montserrat Bold"/>
                        </a:rPr>
                        <a:t>Performance on tests</a:t>
                      </a:r>
                      <a:endParaRPr lang="en-US" sz="700" dirty="0">
                        <a:solidFill>
                          <a:schemeClr val="tx1"/>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a:solidFill>
                            <a:srgbClr val="002060"/>
                          </a:solidFill>
                          <a:latin typeface="Montserrat"/>
                        </a:rPr>
                        <a:t>90%</a:t>
                      </a:r>
                      <a:endParaRPr lang="en-US" sz="70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a:solidFill>
                            <a:srgbClr val="002060"/>
                          </a:solidFill>
                          <a:latin typeface="Montserrat"/>
                        </a:rPr>
                        <a:t>50%</a:t>
                      </a:r>
                      <a:endParaRPr lang="en-US" sz="70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ctr">
                        <a:lnSpc>
                          <a:spcPts val="6177"/>
                        </a:lnSpc>
                        <a:defRPr/>
                      </a:pPr>
                      <a:r>
                        <a:rPr lang="en-US" sz="2900" dirty="0">
                          <a:solidFill>
                            <a:srgbClr val="002060"/>
                          </a:solidFill>
                          <a:latin typeface="Montserrat"/>
                        </a:rPr>
                        <a:t>10%</a:t>
                      </a:r>
                      <a:endParaRPr lang="en-US" sz="700" dirty="0">
                        <a:solidFill>
                          <a:srgbClr val="002060"/>
                        </a:solidFill>
                      </a:endParaRPr>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85801" y="245629"/>
            <a:ext cx="10820400" cy="666849"/>
          </a:xfrm>
          <a:prstGeom prst="rect">
            <a:avLst/>
          </a:prstGeom>
        </p:spPr>
        <p:txBody>
          <a:bodyPr lIns="0" tIns="0" rIns="0" bIns="0" rtlCol="0" anchor="t">
            <a:spAutoFit/>
          </a:bodyPr>
          <a:lstStyle/>
          <a:p>
            <a:pPr>
              <a:lnSpc>
                <a:spcPts val="5200"/>
              </a:lnSpc>
            </a:pPr>
            <a:r>
              <a:rPr lang="en-US" sz="4334" dirty="0">
                <a:latin typeface="League Spartan"/>
              </a:rPr>
              <a:t>Impact of reading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45C5-39A9-7C90-A133-19C2EDC23C65}"/>
              </a:ext>
            </a:extLst>
          </p:cNvPr>
          <p:cNvPicPr>
            <a:picLocks noChangeAspect="1"/>
          </p:cNvPicPr>
          <p:nvPr/>
        </p:nvPicPr>
        <p:blipFill>
          <a:blip r:embed="rId2"/>
          <a:stretch>
            <a:fillRect/>
          </a:stretch>
        </p:blipFill>
        <p:spPr>
          <a:xfrm>
            <a:off x="228600" y="208045"/>
            <a:ext cx="5626100" cy="6441909"/>
          </a:xfrm>
          <a:prstGeom prst="rect">
            <a:avLst/>
          </a:prstGeom>
        </p:spPr>
      </p:pic>
      <p:pic>
        <p:nvPicPr>
          <p:cNvPr id="7" name="Picture 6">
            <a:extLst>
              <a:ext uri="{FF2B5EF4-FFF2-40B4-BE49-F238E27FC236}">
                <a16:creationId xmlns:a16="http://schemas.microsoft.com/office/drawing/2014/main" id="{FBA2823C-4F91-B458-8F12-EF095761B54A}"/>
              </a:ext>
            </a:extLst>
          </p:cNvPr>
          <p:cNvPicPr>
            <a:picLocks noChangeAspect="1"/>
          </p:cNvPicPr>
          <p:nvPr/>
        </p:nvPicPr>
        <p:blipFill rotWithShape="1">
          <a:blip r:embed="rId3"/>
          <a:srcRect b="45741"/>
          <a:stretch/>
        </p:blipFill>
        <p:spPr>
          <a:xfrm>
            <a:off x="6096000" y="1402537"/>
            <a:ext cx="5765800" cy="405292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AA60273-55CB-244A-F468-E007E6FBA8B0}"/>
                  </a:ext>
                </a:extLst>
              </p14:cNvPr>
              <p14:cNvContentPartPr/>
              <p14:nvPr/>
            </p14:nvContentPartPr>
            <p14:xfrm>
              <a:off x="799950" y="2383125"/>
              <a:ext cx="4889520" cy="75240"/>
            </p14:xfrm>
          </p:contentPart>
        </mc:Choice>
        <mc:Fallback xmlns="">
          <p:pic>
            <p:nvPicPr>
              <p:cNvPr id="8" name="Ink 7">
                <a:extLst>
                  <a:ext uri="{FF2B5EF4-FFF2-40B4-BE49-F238E27FC236}">
                    <a16:creationId xmlns:a16="http://schemas.microsoft.com/office/drawing/2014/main" id="{EAA60273-55CB-244A-F468-E007E6FBA8B0}"/>
                  </a:ext>
                </a:extLst>
              </p:cNvPr>
              <p:cNvPicPr/>
              <p:nvPr/>
            </p:nvPicPr>
            <p:blipFill>
              <a:blip r:embed="rId5"/>
              <a:stretch>
                <a:fillRect/>
              </a:stretch>
            </p:blipFill>
            <p:spPr>
              <a:xfrm>
                <a:off x="745950" y="2275125"/>
                <a:ext cx="4997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F929238-37D9-84F4-0C90-F0B817807FC0}"/>
                  </a:ext>
                </a:extLst>
              </p14:cNvPr>
              <p14:cNvContentPartPr/>
              <p14:nvPr/>
            </p14:nvContentPartPr>
            <p14:xfrm>
              <a:off x="769710" y="2541885"/>
              <a:ext cx="4880520" cy="366120"/>
            </p14:xfrm>
          </p:contentPart>
        </mc:Choice>
        <mc:Fallback xmlns="">
          <p:pic>
            <p:nvPicPr>
              <p:cNvPr id="9" name="Ink 8">
                <a:extLst>
                  <a:ext uri="{FF2B5EF4-FFF2-40B4-BE49-F238E27FC236}">
                    <a16:creationId xmlns:a16="http://schemas.microsoft.com/office/drawing/2014/main" id="{5F929238-37D9-84F4-0C90-F0B817807FC0}"/>
                  </a:ext>
                </a:extLst>
              </p:cNvPr>
              <p:cNvPicPr/>
              <p:nvPr/>
            </p:nvPicPr>
            <p:blipFill>
              <a:blip r:embed="rId7"/>
              <a:stretch>
                <a:fillRect/>
              </a:stretch>
            </p:blipFill>
            <p:spPr>
              <a:xfrm>
                <a:off x="716070" y="2433885"/>
                <a:ext cx="4988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F89DABC-E79F-BAC6-597F-53F3EEBAC29C}"/>
                  </a:ext>
                </a:extLst>
              </p14:cNvPr>
              <p14:cNvContentPartPr/>
              <p14:nvPr/>
            </p14:nvContentPartPr>
            <p14:xfrm>
              <a:off x="761790" y="2400045"/>
              <a:ext cx="360" cy="360"/>
            </p14:xfrm>
          </p:contentPart>
        </mc:Choice>
        <mc:Fallback xmlns="">
          <p:pic>
            <p:nvPicPr>
              <p:cNvPr id="10" name="Ink 9">
                <a:extLst>
                  <a:ext uri="{FF2B5EF4-FFF2-40B4-BE49-F238E27FC236}">
                    <a16:creationId xmlns:a16="http://schemas.microsoft.com/office/drawing/2014/main" id="{EF89DABC-E79F-BAC6-597F-53F3EEBAC29C}"/>
                  </a:ext>
                </a:extLst>
              </p:cNvPr>
              <p:cNvPicPr/>
              <p:nvPr/>
            </p:nvPicPr>
            <p:blipFill>
              <a:blip r:embed="rId9"/>
              <a:stretch>
                <a:fillRect/>
              </a:stretch>
            </p:blipFill>
            <p:spPr>
              <a:xfrm>
                <a:off x="707790" y="229204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7C512DD-1B04-C55C-C72C-EFAEE68C7884}"/>
                  </a:ext>
                </a:extLst>
              </p14:cNvPr>
              <p14:cNvContentPartPr/>
              <p14:nvPr/>
            </p14:nvContentPartPr>
            <p14:xfrm>
              <a:off x="771510" y="2361165"/>
              <a:ext cx="4946040" cy="325440"/>
            </p14:xfrm>
          </p:contentPart>
        </mc:Choice>
        <mc:Fallback xmlns="">
          <p:pic>
            <p:nvPicPr>
              <p:cNvPr id="11" name="Ink 10">
                <a:extLst>
                  <a:ext uri="{FF2B5EF4-FFF2-40B4-BE49-F238E27FC236}">
                    <a16:creationId xmlns:a16="http://schemas.microsoft.com/office/drawing/2014/main" id="{C7C512DD-1B04-C55C-C72C-EFAEE68C7884}"/>
                  </a:ext>
                </a:extLst>
              </p:cNvPr>
              <p:cNvPicPr/>
              <p:nvPr/>
            </p:nvPicPr>
            <p:blipFill>
              <a:blip r:embed="rId11"/>
              <a:stretch>
                <a:fillRect/>
              </a:stretch>
            </p:blipFill>
            <p:spPr>
              <a:xfrm>
                <a:off x="717510" y="2253525"/>
                <a:ext cx="5053680" cy="541080"/>
              </a:xfrm>
              <a:prstGeom prst="rect">
                <a:avLst/>
              </a:prstGeom>
            </p:spPr>
          </p:pic>
        </mc:Fallback>
      </mc:AlternateContent>
    </p:spTree>
    <p:extLst>
      <p:ext uri="{BB962C8B-B14F-4D97-AF65-F5344CB8AC3E}">
        <p14:creationId xmlns:p14="http://schemas.microsoft.com/office/powerpoint/2010/main" val="257254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normAutofit/>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fontScale="925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838200" y="358774"/>
            <a:ext cx="10515600" cy="644525"/>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838200" y="1314450"/>
            <a:ext cx="5105401" cy="5005388"/>
          </a:xfrm>
        </p:spPr>
        <p:txBody>
          <a:bodyPr/>
          <a:lstStyle/>
          <a:p>
            <a:r>
              <a:rPr lang="en-GB" dirty="0"/>
              <a:t>For a child to be fluent, phonic knowledge is important. </a:t>
            </a:r>
          </a:p>
          <a:p>
            <a:r>
              <a:rPr lang="en-GB" dirty="0"/>
              <a:t>When a child is fluent, we can focus on understanding and comprehension. </a:t>
            </a:r>
          </a:p>
          <a:p>
            <a:r>
              <a:rPr lang="en-GB" dirty="0"/>
              <a:t>When comprehension is secure, the child will enjoy what they read. </a:t>
            </a:r>
          </a:p>
          <a:p>
            <a:endParaRPr lang="en-GB" dirty="0"/>
          </a:p>
          <a:p>
            <a:r>
              <a:rPr lang="en-GB" dirty="0"/>
              <a:t>Secure phonics and fluency all reduce cognitive load. </a:t>
            </a:r>
          </a:p>
        </p:txBody>
      </p:sp>
      <p:pic>
        <p:nvPicPr>
          <p:cNvPr id="8194" name="Picture 2" descr="How does Cognitive Load Theory Relate to the Teaching of Reading? – Little  Miss DHT thinks about…">
            <a:extLst>
              <a:ext uri="{FF2B5EF4-FFF2-40B4-BE49-F238E27FC236}">
                <a16:creationId xmlns:a16="http://schemas.microsoft.com/office/drawing/2014/main" id="{450D8C41-934A-2D5B-B675-D2E3AA053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 r="2508" b="27763"/>
          <a:stretch/>
        </p:blipFill>
        <p:spPr bwMode="auto">
          <a:xfrm>
            <a:off x="6096000" y="2204290"/>
            <a:ext cx="5695950" cy="32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4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514350" indent="-514350">
              <a:buAutoNum type="arabicPeriod"/>
            </a:pPr>
            <a:r>
              <a:rPr lang="en-GB" b="1" dirty="0"/>
              <a:t>Read and follow </a:t>
            </a:r>
          </a:p>
          <a:p>
            <a:pPr marL="514350" indent="-514350">
              <a:buAutoNum type="arabicPeriod"/>
            </a:pPr>
            <a:r>
              <a:rPr lang="en-GB" b="1" dirty="0"/>
              <a:t>Shared Reading </a:t>
            </a:r>
          </a:p>
          <a:p>
            <a:pPr marL="514350" indent="-514350">
              <a:buAutoNum type="arabicPeriod"/>
            </a:pPr>
            <a:r>
              <a:rPr lang="en-GB" b="1" dirty="0"/>
              <a:t>Echo Reading </a:t>
            </a:r>
          </a:p>
          <a:p>
            <a:pPr marL="514350" indent="-514350">
              <a:buAutoNum type="arabicPeriod"/>
            </a:pPr>
            <a:r>
              <a:rPr lang="en-GB" b="1" dirty="0"/>
              <a:t>Independent Reading</a:t>
            </a:r>
          </a:p>
          <a:p>
            <a:pPr marL="514350" indent="-514350">
              <a:buAutoNum type="arabicPeriod"/>
            </a:pPr>
            <a:endParaRPr lang="en-GB" dirty="0"/>
          </a:p>
          <a:p>
            <a:pPr marL="0" indent="0" algn="ctr">
              <a:buNone/>
            </a:pPr>
            <a:r>
              <a:rPr lang="en-GB" sz="4800" b="1" dirty="0"/>
              <a:t>Let’s have a go!</a:t>
            </a:r>
          </a:p>
          <a:p>
            <a:endParaRPr lang="en-GB" dirty="0"/>
          </a:p>
        </p:txBody>
      </p:sp>
    </p:spTree>
    <p:extLst>
      <p:ext uri="{BB962C8B-B14F-4D97-AF65-F5344CB8AC3E}">
        <p14:creationId xmlns:p14="http://schemas.microsoft.com/office/powerpoint/2010/main" val="240976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C2E9877-E777-453A-965D-CF37DDD71B3B}"/>
              </a:ext>
            </a:extLst>
          </p:cNvPr>
          <p:cNvSpPr>
            <a:spLocks noChangeArrowheads="1"/>
          </p:cNvSpPr>
          <p:nvPr/>
        </p:nvSpPr>
        <p:spPr bwMode="auto">
          <a:xfrm>
            <a:off x="1944462" y="609123"/>
            <a:ext cx="987962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1" u="none" strike="noStrike" cap="none" normalizeH="0" baseline="0" dirty="0">
                <a:ln>
                  <a:noFill/>
                </a:ln>
                <a:solidFill>
                  <a:srgbClr val="5B9BD5"/>
                </a:solidFill>
                <a:effectLst/>
                <a:latin typeface="Debbie Hepplewhite Print Font" panose="03050602040000000000" pitchFamily="66" charset="0"/>
                <a:ea typeface="Calibri" panose="020F0502020204030204" pitchFamily="34" charset="0"/>
                <a:cs typeface="Times New Roman" panose="02020603050405020304" pitchFamily="18" charset="0"/>
              </a:rPr>
              <a:t>Supporting your child with Anxiety</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1" i="1" u="none" strike="noStrike" cap="none" normalizeH="0" baseline="0" dirty="0">
                <a:ln>
                  <a:noFill/>
                </a:ln>
                <a:solidFill>
                  <a:srgbClr val="5B9BD5"/>
                </a:solidFill>
                <a:effectLst/>
                <a:latin typeface="Debbie Hepplewhite Print Font" panose="03050602040000000000" pitchFamily="66" charset="0"/>
                <a:ea typeface="Calibri" panose="020F0502020204030204" pitchFamily="34" charset="0"/>
                <a:cs typeface="Times New Roman" panose="02020603050405020304" pitchFamily="18" charset="0"/>
              </a:rPr>
              <a:t>With Mrs Foster</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1" i="1" u="none" strike="noStrike" cap="none" normalizeH="0" baseline="0" dirty="0">
              <a:ln>
                <a:noFill/>
              </a:ln>
              <a:solidFill>
                <a:srgbClr val="5B9BD5"/>
              </a:solidFill>
              <a:effectLst/>
              <a:latin typeface="Debbie Hepplewhite Print Font" panose="03050602040000000000"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1" i="1" u="none" strike="noStrike" cap="none" normalizeH="0" baseline="0" dirty="0">
                <a:ln>
                  <a:noFill/>
                </a:ln>
                <a:solidFill>
                  <a:srgbClr val="5B9BD5"/>
                </a:solidFill>
                <a:effectLst/>
                <a:latin typeface="Debbie Hepplewhite Print Font" panose="03050602040000000000" pitchFamily="66" charset="0"/>
                <a:ea typeface="Calibri" panose="020F0502020204030204" pitchFamily="34" charset="0"/>
                <a:cs typeface="Times New Roman" panose="02020603050405020304" pitchFamily="18" charset="0"/>
              </a:rPr>
              <a:t>(ELSA and Parent Link Worker)</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39">
            <a:extLst>
              <a:ext uri="{FF2B5EF4-FFF2-40B4-BE49-F238E27FC236}">
                <a16:creationId xmlns:a16="http://schemas.microsoft.com/office/drawing/2014/main" id="{554AB5B4-6EA4-4913-9E61-AC5A3489C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2343642"/>
            <a:ext cx="325755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3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1. Read and Follow</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0" indent="0">
              <a:buNone/>
            </a:pPr>
            <a:r>
              <a:rPr lang="en-GB" dirty="0"/>
              <a:t>The adult reads the text and the child follows along with their finger.</a:t>
            </a:r>
          </a:p>
          <a:p>
            <a:pPr marL="0" indent="0">
              <a:buNone/>
            </a:pPr>
            <a:endParaRPr lang="en-GB" dirty="0"/>
          </a:p>
          <a:p>
            <a:pPr marL="0" indent="0">
              <a:buNone/>
            </a:pPr>
            <a:r>
              <a:rPr lang="en-GB" dirty="0"/>
              <a:t>This helps the child with word recognition and models to them how they should read with fluency.</a:t>
            </a:r>
          </a:p>
          <a:p>
            <a:pPr marL="0" indent="0">
              <a:buNone/>
            </a:pPr>
            <a:endParaRPr lang="en-GB" dirty="0"/>
          </a:p>
          <a:p>
            <a:pPr marL="0" indent="0">
              <a:buNone/>
            </a:pPr>
            <a:r>
              <a:rPr lang="en-GB" dirty="0"/>
              <a:t>Try with just reading a paragraph or section to begin with.</a:t>
            </a:r>
          </a:p>
          <a:p>
            <a:pPr marL="0" indent="0">
              <a:buNone/>
            </a:pPr>
            <a:endParaRPr lang="en-GB" dirty="0"/>
          </a:p>
          <a:p>
            <a:endParaRPr lang="en-GB" dirty="0"/>
          </a:p>
        </p:txBody>
      </p:sp>
    </p:spTree>
    <p:extLst>
      <p:ext uri="{BB962C8B-B14F-4D97-AF65-F5344CB8AC3E}">
        <p14:creationId xmlns:p14="http://schemas.microsoft.com/office/powerpoint/2010/main" val="307624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2. Shared Reading</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0" indent="0">
              <a:buNone/>
            </a:pPr>
            <a:r>
              <a:rPr lang="en-GB" b="1" dirty="0"/>
              <a:t>(also known as my turn, your turn) </a:t>
            </a:r>
          </a:p>
          <a:p>
            <a:pPr marL="0" indent="0">
              <a:buNone/>
            </a:pPr>
            <a:r>
              <a:rPr lang="en-GB" dirty="0"/>
              <a:t>Take turns reading a page or a paragraph. </a:t>
            </a:r>
          </a:p>
          <a:p>
            <a:pPr marL="0" indent="0">
              <a:buNone/>
            </a:pPr>
            <a:endParaRPr lang="en-GB" dirty="0"/>
          </a:p>
          <a:p>
            <a:pPr marL="0" indent="0">
              <a:buNone/>
            </a:pPr>
            <a:r>
              <a:rPr lang="en-GB" dirty="0"/>
              <a:t>Here the adult begins as you are modelling how to read with fluency, flow and expression. </a:t>
            </a:r>
          </a:p>
          <a:p>
            <a:pPr marL="0" indent="0">
              <a:buNone/>
            </a:pPr>
            <a:endParaRPr lang="en-GB" dirty="0"/>
          </a:p>
          <a:p>
            <a:pPr marL="0" indent="0">
              <a:buNone/>
            </a:pPr>
            <a:r>
              <a:rPr lang="en-GB" dirty="0"/>
              <a:t>Then the child takes over – once again this could be paragraph or a page.</a:t>
            </a:r>
          </a:p>
          <a:p>
            <a:pPr marL="0" indent="0">
              <a:buNone/>
            </a:pPr>
            <a:endParaRPr lang="en-GB" dirty="0"/>
          </a:p>
          <a:p>
            <a:endParaRPr lang="en-GB" dirty="0"/>
          </a:p>
        </p:txBody>
      </p:sp>
    </p:spTree>
    <p:extLst>
      <p:ext uri="{BB962C8B-B14F-4D97-AF65-F5344CB8AC3E}">
        <p14:creationId xmlns:p14="http://schemas.microsoft.com/office/powerpoint/2010/main" val="60525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3. Echo Reading</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0" indent="0">
              <a:buNone/>
            </a:pPr>
            <a:r>
              <a:rPr lang="en-GB" dirty="0"/>
              <a:t>The adult reads and the child copies. </a:t>
            </a:r>
          </a:p>
          <a:p>
            <a:pPr marL="0" indent="0">
              <a:buNone/>
            </a:pPr>
            <a:endParaRPr lang="en-GB" dirty="0"/>
          </a:p>
          <a:p>
            <a:pPr marL="0" indent="0">
              <a:buNone/>
            </a:pPr>
            <a:r>
              <a:rPr lang="en-GB" dirty="0"/>
              <a:t>It is important here to pace yourself and read at a rate that your child can keep up with. </a:t>
            </a:r>
          </a:p>
          <a:p>
            <a:pPr marL="514350" indent="-514350">
              <a:buAutoNum type="arabicPeriod"/>
            </a:pPr>
            <a:endParaRPr lang="en-GB" dirty="0"/>
          </a:p>
          <a:p>
            <a:pPr marL="0" indent="0">
              <a:buNone/>
            </a:pPr>
            <a:endParaRPr lang="en-GB" dirty="0"/>
          </a:p>
        </p:txBody>
      </p:sp>
    </p:spTree>
    <p:extLst>
      <p:ext uri="{BB962C8B-B14F-4D97-AF65-F5344CB8AC3E}">
        <p14:creationId xmlns:p14="http://schemas.microsoft.com/office/powerpoint/2010/main" val="386579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4. Independent Reading</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0" indent="0">
              <a:buNone/>
            </a:pPr>
            <a:endParaRPr lang="en-GB" dirty="0"/>
          </a:p>
          <a:p>
            <a:pPr marL="0" indent="0">
              <a:buNone/>
            </a:pPr>
            <a:r>
              <a:rPr lang="en-GB" dirty="0"/>
              <a:t>The child reads alone or aloud to an adult but with independence.</a:t>
            </a:r>
          </a:p>
          <a:p>
            <a:pPr marL="514350" indent="-514350">
              <a:buAutoNum type="arabicPeriod"/>
            </a:pPr>
            <a:endParaRPr lang="en-GB" dirty="0"/>
          </a:p>
          <a:p>
            <a:pPr marL="0" indent="0">
              <a:buNone/>
            </a:pPr>
            <a:endParaRPr lang="en-GB" dirty="0"/>
          </a:p>
        </p:txBody>
      </p:sp>
    </p:spTree>
    <p:extLst>
      <p:ext uri="{BB962C8B-B14F-4D97-AF65-F5344CB8AC3E}">
        <p14:creationId xmlns:p14="http://schemas.microsoft.com/office/powerpoint/2010/main" val="393327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319087" y="629157"/>
            <a:ext cx="6062663"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352424" y="2258525"/>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11266" name="Picture 2" descr="Ryan Kwanten Quote: “That's something lacking in a lot of modern-day  families – just talking. It's">
            <a:extLst>
              <a:ext uri="{FF2B5EF4-FFF2-40B4-BE49-F238E27FC236}">
                <a16:creationId xmlns:a16="http://schemas.microsoft.com/office/drawing/2014/main" id="{57D3D6E5-6025-ED2F-4FD7-C218F4F6C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93" t="29306" r="15390" b="28750"/>
          <a:stretch/>
        </p:blipFill>
        <p:spPr bwMode="auto">
          <a:xfrm>
            <a:off x="6454396" y="236399"/>
            <a:ext cx="5351842"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6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F5FB-BB87-2F3F-6091-CCBF52F1349F}"/>
              </a:ext>
            </a:extLst>
          </p:cNvPr>
          <p:cNvSpPr>
            <a:spLocks noGrp="1"/>
          </p:cNvSpPr>
          <p:nvPr>
            <p:ph type="title"/>
          </p:nvPr>
        </p:nvSpPr>
        <p:spPr>
          <a:xfrm>
            <a:off x="228599" y="287338"/>
            <a:ext cx="2400301" cy="6283324"/>
          </a:xfrm>
        </p:spPr>
        <p:txBody>
          <a:bodyPr>
            <a:normAutofit/>
          </a:bodyPr>
          <a:lstStyle/>
          <a:p>
            <a:r>
              <a:rPr lang="en-GB" sz="2800" b="1" u="sng" dirty="0"/>
              <a:t>How do we teach comprehension in school? </a:t>
            </a:r>
            <a:br>
              <a:rPr lang="en-GB" sz="2800" b="1" u="sng" dirty="0"/>
            </a:br>
            <a:br>
              <a:rPr lang="en-GB" sz="2800" b="1" u="sng" dirty="0"/>
            </a:br>
            <a:r>
              <a:rPr lang="en-GB" sz="2800" b="1" u="sng" dirty="0"/>
              <a:t>A more formal process…</a:t>
            </a:r>
          </a:p>
        </p:txBody>
      </p:sp>
    </p:spTree>
    <p:extLst>
      <p:ext uri="{BB962C8B-B14F-4D97-AF65-F5344CB8AC3E}">
        <p14:creationId xmlns:p14="http://schemas.microsoft.com/office/powerpoint/2010/main" val="42598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2159396"/>
            <a:ext cx="2266950" cy="2539207"/>
          </a:xfrm>
        </p:spPr>
        <p:txBody>
          <a:bodyPr>
            <a:normAutofit fontScale="90000"/>
          </a:bodyPr>
          <a:lstStyle/>
          <a:p>
            <a:r>
              <a:rPr lang="en-GB" sz="4000" b="1" dirty="0"/>
              <a:t>Questions you can ask at home…</a:t>
            </a:r>
            <a:br>
              <a:rPr lang="en-GB" sz="4000" b="1" dirty="0"/>
            </a:br>
            <a:r>
              <a:rPr lang="en-GB" sz="4000" b="1" dirty="0"/>
              <a:t>you can use the same model we have looked at today for this.</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333625" y="266264"/>
            <a:ext cx="9810750" cy="6325470"/>
          </a:xfrm>
          <a:prstGeom prst="rect">
            <a:avLst/>
          </a:prstGeom>
        </p:spPr>
      </p:pic>
    </p:spTree>
    <p:extLst>
      <p:ext uri="{BB962C8B-B14F-4D97-AF65-F5344CB8AC3E}">
        <p14:creationId xmlns:p14="http://schemas.microsoft.com/office/powerpoint/2010/main" val="3037901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76311-C847-93FE-C272-F78880970EBE}"/>
              </a:ext>
            </a:extLst>
          </p:cNvPr>
          <p:cNvPicPr>
            <a:picLocks noChangeAspect="1"/>
          </p:cNvPicPr>
          <p:nvPr/>
        </p:nvPicPr>
        <p:blipFill>
          <a:blip r:embed="rId2"/>
          <a:stretch>
            <a:fillRect/>
          </a:stretch>
        </p:blipFill>
        <p:spPr>
          <a:xfrm>
            <a:off x="4986784" y="417825"/>
            <a:ext cx="7119491" cy="6022349"/>
          </a:xfrm>
          <a:prstGeom prst="rect">
            <a:avLst/>
          </a:prstGeom>
        </p:spPr>
      </p:pic>
      <p:sp>
        <p:nvSpPr>
          <p:cNvPr id="6" name="Content Placeholder 2">
            <a:extLst>
              <a:ext uri="{FF2B5EF4-FFF2-40B4-BE49-F238E27FC236}">
                <a16:creationId xmlns:a16="http://schemas.microsoft.com/office/drawing/2014/main" id="{4D2FA503-E1BC-AFCA-FE27-62A61FA5A810}"/>
              </a:ext>
            </a:extLst>
          </p:cNvPr>
          <p:cNvSpPr>
            <a:spLocks noGrp="1"/>
          </p:cNvSpPr>
          <p:nvPr>
            <p:ph idx="1"/>
          </p:nvPr>
        </p:nvSpPr>
        <p:spPr>
          <a:xfrm>
            <a:off x="205234" y="174709"/>
            <a:ext cx="4748659" cy="6508582"/>
          </a:xfrm>
        </p:spPr>
        <p:txBody>
          <a:bodyPr>
            <a:normAutofit fontScale="92500" lnSpcReduction="10000"/>
          </a:bodyPr>
          <a:lstStyle/>
          <a:p>
            <a:pPr marL="0" indent="0">
              <a:buNone/>
            </a:pPr>
            <a:r>
              <a:rPr lang="en-GB" sz="2600" b="1" u="sng" dirty="0"/>
              <a:t>How to encourage independent reading at home</a:t>
            </a:r>
          </a:p>
          <a:p>
            <a:r>
              <a:rPr lang="en-GB" sz="2600" dirty="0"/>
              <a:t>Having books that the child owns</a:t>
            </a:r>
          </a:p>
          <a:p>
            <a:r>
              <a:rPr lang="en-GB" sz="2600" dirty="0"/>
              <a:t>Using the library to help build variety</a:t>
            </a:r>
          </a:p>
          <a:p>
            <a:r>
              <a:rPr lang="en-GB" sz="2600" dirty="0"/>
              <a:t>Exposing children to texts beyond novel. E.g. comics, magazines, non-fiction books</a:t>
            </a:r>
          </a:p>
          <a:p>
            <a:r>
              <a:rPr lang="en-GB" sz="2600" dirty="0"/>
              <a:t>Taking control of screens – reading first and then screentime</a:t>
            </a:r>
          </a:p>
          <a:p>
            <a:r>
              <a:rPr lang="en-GB" sz="2600" dirty="0"/>
              <a:t>Show that you love reading… even if you have to fake it</a:t>
            </a:r>
          </a:p>
          <a:p>
            <a:r>
              <a:rPr lang="en-GB" sz="2600" dirty="0"/>
              <a:t>Give children books that matter to them (BAME authors and characters, texts that excite them</a:t>
            </a:r>
          </a:p>
          <a:p>
            <a:r>
              <a:rPr lang="en-GB" sz="2600" dirty="0"/>
              <a:t>Reward reading through extrinsic and intrinsic motivators</a:t>
            </a:r>
          </a:p>
        </p:txBody>
      </p:sp>
    </p:spTree>
    <p:extLst>
      <p:ext uri="{BB962C8B-B14F-4D97-AF65-F5344CB8AC3E}">
        <p14:creationId xmlns:p14="http://schemas.microsoft.com/office/powerpoint/2010/main" val="300817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BF61-62F6-946D-9022-278631EC4FE7}"/>
              </a:ext>
            </a:extLst>
          </p:cNvPr>
          <p:cNvSpPr>
            <a:spLocks noGrp="1"/>
          </p:cNvSpPr>
          <p:nvPr>
            <p:ph type="title"/>
          </p:nvPr>
        </p:nvSpPr>
        <p:spPr>
          <a:xfrm>
            <a:off x="429826" y="2238314"/>
            <a:ext cx="10515600" cy="1325563"/>
          </a:xfrm>
        </p:spPr>
        <p:txBody>
          <a:bodyPr>
            <a:normAutofit fontScale="90000"/>
          </a:bodyPr>
          <a:lstStyle/>
          <a:p>
            <a:r>
              <a:rPr lang="en-GB" dirty="0">
                <a:solidFill>
                  <a:srgbClr val="000000"/>
                </a:solidFill>
                <a:latin typeface="Catamaran"/>
              </a:rPr>
              <a:t>Question:</a:t>
            </a:r>
            <a:br>
              <a:rPr lang="en-GB" dirty="0">
                <a:solidFill>
                  <a:srgbClr val="000000"/>
                </a:solidFill>
                <a:latin typeface="Catamaran"/>
              </a:rPr>
            </a:br>
            <a:br>
              <a:rPr lang="en-GB" dirty="0">
                <a:solidFill>
                  <a:srgbClr val="000000"/>
                </a:solidFill>
                <a:latin typeface="Catamaran"/>
              </a:rPr>
            </a:br>
            <a:r>
              <a:rPr lang="en-GB" dirty="0">
                <a:solidFill>
                  <a:srgbClr val="000000"/>
                </a:solidFill>
                <a:latin typeface="Catamaran"/>
              </a:rPr>
              <a:t>Which of the ways at home will you try ? </a:t>
            </a:r>
            <a:br>
              <a:rPr lang="en-GB" dirty="0">
                <a:solidFill>
                  <a:srgbClr val="000000"/>
                </a:solidFill>
                <a:latin typeface="Catamaran"/>
              </a:rPr>
            </a:br>
            <a:br>
              <a:rPr lang="en-GB" dirty="0">
                <a:solidFill>
                  <a:srgbClr val="000000"/>
                </a:solidFill>
                <a:latin typeface="Catamaran"/>
              </a:rPr>
            </a:br>
            <a:r>
              <a:rPr lang="en-GB" dirty="0">
                <a:solidFill>
                  <a:srgbClr val="000000"/>
                </a:solidFill>
                <a:latin typeface="Catamaran"/>
              </a:rPr>
              <a:t>A. Read &amp; Follow</a:t>
            </a:r>
            <a:br>
              <a:rPr lang="en-GB" dirty="0">
                <a:solidFill>
                  <a:srgbClr val="000000"/>
                </a:solidFill>
                <a:latin typeface="Catamaran"/>
              </a:rPr>
            </a:br>
            <a:r>
              <a:rPr lang="en-GB" dirty="0">
                <a:solidFill>
                  <a:srgbClr val="000000"/>
                </a:solidFill>
                <a:latin typeface="Catamaran"/>
              </a:rPr>
              <a:t>B. Shared Reading</a:t>
            </a:r>
            <a:br>
              <a:rPr lang="en-GB" dirty="0">
                <a:solidFill>
                  <a:srgbClr val="000000"/>
                </a:solidFill>
                <a:latin typeface="Catamaran"/>
              </a:rPr>
            </a:br>
            <a:r>
              <a:rPr lang="en-GB" dirty="0">
                <a:solidFill>
                  <a:srgbClr val="000000"/>
                </a:solidFill>
                <a:latin typeface="Catamaran"/>
              </a:rPr>
              <a:t>C. Echo Reading</a:t>
            </a:r>
            <a:br>
              <a:rPr lang="en-GB" dirty="0">
                <a:solidFill>
                  <a:srgbClr val="000000"/>
                </a:solidFill>
                <a:latin typeface="Catamaran"/>
              </a:rPr>
            </a:br>
            <a:r>
              <a:rPr lang="en-GB" dirty="0">
                <a:solidFill>
                  <a:srgbClr val="000000"/>
                </a:solidFill>
                <a:latin typeface="Catamaran"/>
              </a:rPr>
              <a:t>D. All of them</a:t>
            </a:r>
            <a:br>
              <a:rPr lang="en-GB" dirty="0">
                <a:solidFill>
                  <a:srgbClr val="000000"/>
                </a:solidFill>
                <a:latin typeface="Catamaran"/>
              </a:rPr>
            </a:br>
            <a:endParaRPr lang="en-GB" b="1" u="sng" dirty="0"/>
          </a:p>
        </p:txBody>
      </p:sp>
      <p:pic>
        <p:nvPicPr>
          <p:cNvPr id="3" name="Picture 2">
            <a:extLst>
              <a:ext uri="{FF2B5EF4-FFF2-40B4-BE49-F238E27FC236}">
                <a16:creationId xmlns:a16="http://schemas.microsoft.com/office/drawing/2014/main" id="{3560FE3E-52E3-45E2-BF66-B9636DF92B82}"/>
              </a:ext>
            </a:extLst>
          </p:cNvPr>
          <p:cNvPicPr>
            <a:picLocks noChangeAspect="1"/>
          </p:cNvPicPr>
          <p:nvPr/>
        </p:nvPicPr>
        <p:blipFill>
          <a:blip r:embed="rId2"/>
          <a:stretch>
            <a:fillRect/>
          </a:stretch>
        </p:blipFill>
        <p:spPr>
          <a:xfrm>
            <a:off x="7475599" y="2436088"/>
            <a:ext cx="4180782" cy="4075130"/>
          </a:xfrm>
          <a:prstGeom prst="rect">
            <a:avLst/>
          </a:prstGeom>
        </p:spPr>
      </p:pic>
    </p:spTree>
    <p:extLst>
      <p:ext uri="{BB962C8B-B14F-4D97-AF65-F5344CB8AC3E}">
        <p14:creationId xmlns:p14="http://schemas.microsoft.com/office/powerpoint/2010/main" val="218351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BF61-62F6-946D-9022-278631EC4FE7}"/>
              </a:ext>
            </a:extLst>
          </p:cNvPr>
          <p:cNvSpPr>
            <a:spLocks noGrp="1"/>
          </p:cNvSpPr>
          <p:nvPr>
            <p:ph type="title"/>
          </p:nvPr>
        </p:nvSpPr>
        <p:spPr>
          <a:xfrm>
            <a:off x="429826" y="2238314"/>
            <a:ext cx="10515600" cy="1325563"/>
          </a:xfrm>
        </p:spPr>
        <p:txBody>
          <a:bodyPr>
            <a:normAutofit fontScale="90000"/>
          </a:bodyPr>
          <a:lstStyle/>
          <a:p>
            <a:br>
              <a:rPr lang="en-GB" dirty="0">
                <a:solidFill>
                  <a:srgbClr val="000000"/>
                </a:solidFill>
                <a:latin typeface="Catamaran"/>
              </a:rPr>
            </a:br>
            <a:br>
              <a:rPr lang="en-GB" dirty="0">
                <a:solidFill>
                  <a:srgbClr val="000000"/>
                </a:solidFill>
                <a:latin typeface="Catamaran"/>
              </a:rPr>
            </a:br>
            <a:br>
              <a:rPr lang="en-GB" dirty="0">
                <a:solidFill>
                  <a:srgbClr val="000000"/>
                </a:solidFill>
                <a:latin typeface="Catamaran"/>
              </a:rPr>
            </a:br>
            <a:endParaRPr lang="en-GB" b="1" u="sng" dirty="0"/>
          </a:p>
        </p:txBody>
      </p:sp>
      <p:pic>
        <p:nvPicPr>
          <p:cNvPr id="1026" name="Picture 2" descr="Why Saying &quot;Thank You&quot; Matters - Crown Connect">
            <a:extLst>
              <a:ext uri="{FF2B5EF4-FFF2-40B4-BE49-F238E27FC236}">
                <a16:creationId xmlns:a16="http://schemas.microsoft.com/office/drawing/2014/main" id="{DC86E238-77A4-468B-9FA0-77462E7B6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5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82753-79BB-4E48-8A9F-5CFC2D1A2E0A}"/>
              </a:ext>
            </a:extLst>
          </p:cNvPr>
          <p:cNvSpPr txBox="1"/>
          <p:nvPr/>
        </p:nvSpPr>
        <p:spPr>
          <a:xfrm>
            <a:off x="278296" y="145775"/>
            <a:ext cx="11622156" cy="7518340"/>
          </a:xfrm>
          <a:prstGeom prst="rect">
            <a:avLst/>
          </a:prstGeom>
          <a:noFill/>
        </p:spPr>
        <p:txBody>
          <a:bodyPr wrap="square">
            <a:spAutoFit/>
          </a:bodyPr>
          <a:lstStyle/>
          <a:p>
            <a:pPr algn="ctr">
              <a:lnSpc>
                <a:spcPct val="107000"/>
              </a:lnSpc>
              <a:spcAft>
                <a:spcPts val="800"/>
              </a:spcAft>
            </a:pPr>
            <a:r>
              <a:rPr lang="en-GB" sz="3200" dirty="0">
                <a:effectLst/>
                <a:latin typeface="Debbie Hepplewhite Print Font" panose="03050602040000000000" pitchFamily="66" charset="0"/>
                <a:ea typeface="Calibri" panose="020F0502020204030204" pitchFamily="34" charset="0"/>
                <a:cs typeface="Times New Roman" panose="02020603050405020304" pitchFamily="18" charset="0"/>
              </a:rPr>
              <a:t>Welcome to Day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Introductions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Icebreaker (left and Right game)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Comfort/stretch and panic zone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Introduction to anxiety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Fight/Flight/Freeze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Signs of Anxiety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Look after You!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Ways to Support Your child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i="1" dirty="0">
                <a:latin typeface="Debbie Hepplewhite Print Font" panose="03050602040000000000" pitchFamily="66" charset="0"/>
                <a:ea typeface="Calibri" panose="020F0502020204030204" pitchFamily="34" charset="0"/>
                <a:cs typeface="Times New Roman" panose="02020603050405020304" pitchFamily="18" charset="0"/>
              </a:rPr>
              <a:t>	B</a:t>
            </a:r>
            <a:r>
              <a:rPr lang="en-GB" sz="1800" i="1" dirty="0">
                <a:effectLst/>
                <a:latin typeface="Debbie Hepplewhite Print Font" panose="03050602040000000000" pitchFamily="66" charset="0"/>
                <a:ea typeface="Calibri" panose="020F0502020204030204" pitchFamily="34" charset="0"/>
                <a:cs typeface="Times New Roman" panose="02020603050405020304" pitchFamily="18" charset="0"/>
              </a:rPr>
              <a:t>uilding a Toolbox!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Debbie Hepplewhite Print Font" panose="03050602040000000000" pitchFamily="66" charset="0"/>
              <a:buChar char="-"/>
            </a:pPr>
            <a:r>
              <a:rPr lang="en-GB" sz="1600" i="1" dirty="0">
                <a:effectLst/>
                <a:latin typeface="Debbie Hepplewhite Print Font" panose="03050602040000000000" pitchFamily="66" charset="0"/>
                <a:ea typeface="Calibri" panose="020F0502020204030204" pitchFamily="34" charset="0"/>
                <a:cs typeface="Times New Roman" panose="02020603050405020304" pitchFamily="18" charset="0"/>
              </a:rPr>
              <a:t>Breathing Techniques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Debbie Hepplewhite Print Font" panose="03050602040000000000" pitchFamily="66" charset="0"/>
              <a:buChar char="-"/>
            </a:pPr>
            <a:r>
              <a:rPr lang="en-GB" sz="1600" i="1" dirty="0">
                <a:effectLst/>
                <a:latin typeface="Debbie Hepplewhite Print Font" panose="03050602040000000000" pitchFamily="66" charset="0"/>
                <a:ea typeface="Calibri" panose="020F0502020204030204" pitchFamily="34" charset="0"/>
                <a:cs typeface="Times New Roman" panose="02020603050405020304" pitchFamily="18" charset="0"/>
              </a:rPr>
              <a:t>Grounding techniques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Debbie Hepplewhite Print Font" panose="03050602040000000000" pitchFamily="66" charset="0"/>
              <a:buChar char="-"/>
            </a:pPr>
            <a:r>
              <a:rPr lang="en-GB" sz="1600" i="1" dirty="0">
                <a:effectLst/>
                <a:latin typeface="Debbie Hepplewhite Print Font" panose="03050602040000000000" pitchFamily="66" charset="0"/>
                <a:ea typeface="Calibri" panose="020F0502020204030204" pitchFamily="34" charset="0"/>
                <a:cs typeface="Times New Roman" panose="02020603050405020304" pitchFamily="18" charset="0"/>
              </a:rPr>
              <a:t>Muscle relaxation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Debbie Hepplewhite Print Font" panose="03050602040000000000" pitchFamily="66" charset="0"/>
              <a:buChar char="-"/>
            </a:pPr>
            <a:r>
              <a:rPr lang="en-GB" sz="1600" i="1" dirty="0">
                <a:effectLst/>
                <a:latin typeface="Debbie Hepplewhite Print Font" panose="03050602040000000000" pitchFamily="66" charset="0"/>
                <a:ea typeface="Calibri" panose="020F0502020204030204" pitchFamily="34" charset="0"/>
                <a:cs typeface="Times New Roman" panose="02020603050405020304" pitchFamily="18" charset="0"/>
              </a:rPr>
              <a:t>Mindfulness – describe object in as much detail as possible from the bag.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Aft>
                <a:spcPts val="800"/>
              </a:spcAft>
              <a:buFont typeface="Debbie Hepplewhite Print Font" panose="03050602040000000000" pitchFamily="66" charset="0"/>
              <a:buChar char="-"/>
            </a:pPr>
            <a:r>
              <a:rPr lang="en-GB" sz="1600" i="1" dirty="0">
                <a:effectLst/>
                <a:latin typeface="Debbie Hepplewhite Print Font" panose="03050602040000000000" pitchFamily="66" charset="0"/>
                <a:ea typeface="Calibri" panose="020F0502020204030204" pitchFamily="34" charset="0"/>
                <a:cs typeface="Times New Roman" panose="02020603050405020304" pitchFamily="18" charset="0"/>
              </a:rPr>
              <a:t>Mind calming – A-Z of categories – Animals. Names. Things you like to eat etc</a:t>
            </a:r>
          </a:p>
          <a:p>
            <a:pPr marL="342900" lvl="0" indent="-342900">
              <a:lnSpc>
                <a:spcPct val="107000"/>
              </a:lnSpc>
              <a:spcAft>
                <a:spcPts val="800"/>
              </a:spcAft>
              <a:buFont typeface="Debbie Hepplewhite Print Font" panose="03050602040000000000" pitchFamily="66" charset="0"/>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9144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38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28F70D-4EBF-4594-B039-00129819B900}"/>
              </a:ext>
            </a:extLst>
          </p:cNvPr>
          <p:cNvSpPr txBox="1"/>
          <p:nvPr/>
        </p:nvSpPr>
        <p:spPr>
          <a:xfrm>
            <a:off x="145774" y="225288"/>
            <a:ext cx="12046226" cy="6266716"/>
          </a:xfrm>
          <a:prstGeom prst="rect">
            <a:avLst/>
          </a:prstGeom>
          <a:noFill/>
        </p:spPr>
        <p:txBody>
          <a:bodyPr wrap="square">
            <a:spAutoFit/>
          </a:bodyPr>
          <a:lstStyle/>
          <a:p>
            <a:pPr marL="1371600" indent="-914400" algn="ctr">
              <a:lnSpc>
                <a:spcPct val="107000"/>
              </a:lnSpc>
              <a:spcAft>
                <a:spcPts val="800"/>
              </a:spcAft>
            </a:pPr>
            <a:r>
              <a:rPr lang="en-GB" sz="2000" b="1" u="sng" dirty="0">
                <a:latin typeface="Debbie Hepplewhite Print Font" panose="03050602040000000000" pitchFamily="66" charset="0"/>
                <a:ea typeface="Calibri" panose="020F0502020204030204" pitchFamily="34" charset="0"/>
                <a:cs typeface="Times New Roman" panose="02020603050405020304" pitchFamily="18" charset="0"/>
              </a:rPr>
              <a:t>Welcome back to Day 2</a:t>
            </a:r>
            <a:endParaRPr lang="en-GB" sz="2000" b="1" u="sng" dirty="0">
              <a:effectLst/>
              <a:latin typeface="Debbie Hepplewhite Print Font" panose="03050602040000000000" pitchFamily="66" charset="0"/>
              <a:ea typeface="Calibri" panose="020F0502020204030204" pitchFamily="34" charset="0"/>
              <a:cs typeface="Times New Roman" panose="02020603050405020304" pitchFamily="18" charset="0"/>
            </a:endParaRPr>
          </a:p>
          <a:p>
            <a:pPr marL="1371600" indent="-914400">
              <a:lnSpc>
                <a:spcPct val="107000"/>
              </a:lnSpc>
              <a:spcAft>
                <a:spcPts val="800"/>
              </a:spcAft>
            </a:pPr>
            <a:endParaRPr lang="en-GB" dirty="0">
              <a:latin typeface="Debbie Hepplewhite Print Font" panose="03050602040000000000" pitchFamily="66" charset="0"/>
              <a:ea typeface="Calibri" panose="020F0502020204030204" pitchFamily="34" charset="0"/>
              <a:cs typeface="Times New Roman" panose="02020603050405020304" pitchFamily="18" charset="0"/>
            </a:endParaRPr>
          </a:p>
          <a:p>
            <a:pPr marL="1371600" indent="-914400">
              <a:lnSpc>
                <a:spcPct val="107000"/>
              </a:lnSpc>
              <a:spcAft>
                <a:spcPts val="800"/>
              </a:spcAft>
            </a:pPr>
            <a:endPar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endParaRPr>
          </a:p>
          <a:p>
            <a:pPr marL="1371600" indent="-9144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Triggers.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13716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Facing our anxiety- what happens when we don’t ‘face’ our anxiety. Feeding our anxiety and can’t do mindset.</a:t>
            </a:r>
          </a:p>
          <a:p>
            <a:pPr marL="1371600" indent="-1371600">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9144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	What I can and cannot control</a:t>
            </a:r>
          </a:p>
          <a:p>
            <a:pPr marL="1371600" indent="-914400">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Unhelpful Thinking and challenging it</a:t>
            </a:r>
          </a:p>
          <a:p>
            <a:pPr marL="1371600">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9144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	CBT – situation-physical and emotional feelings/ Behaviour/actions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13716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Step out of your anxiety circle</a:t>
            </a:r>
          </a:p>
          <a:p>
            <a:pPr marL="1371600" indent="-1371600">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1371600">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Emotional First Aid Kit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9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27872-63A4-4013-B4A7-4AE2B5D975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525" y="109181"/>
            <a:ext cx="3551448" cy="2367887"/>
          </a:xfrm>
          <a:prstGeom prst="rect">
            <a:avLst/>
          </a:prstGeom>
        </p:spPr>
      </p:pic>
      <p:sp>
        <p:nvSpPr>
          <p:cNvPr id="6" name="TextBox 5">
            <a:extLst>
              <a:ext uri="{FF2B5EF4-FFF2-40B4-BE49-F238E27FC236}">
                <a16:creationId xmlns:a16="http://schemas.microsoft.com/office/drawing/2014/main" id="{5A7C3869-5DF1-4E9B-A462-8E8DA97D829B}"/>
              </a:ext>
            </a:extLst>
          </p:cNvPr>
          <p:cNvSpPr txBox="1"/>
          <p:nvPr/>
        </p:nvSpPr>
        <p:spPr>
          <a:xfrm>
            <a:off x="4179627" y="777614"/>
            <a:ext cx="6479274" cy="3564117"/>
          </a:xfrm>
          <a:prstGeom prst="rect">
            <a:avLst/>
          </a:prstGeom>
          <a:noFill/>
        </p:spPr>
        <p:txBody>
          <a:bodyPr wrap="square">
            <a:spAutoFit/>
          </a:bodyPr>
          <a:lstStyle/>
          <a:p>
            <a:pPr>
              <a:lnSpc>
                <a:spcPct val="107000"/>
              </a:lnSpc>
              <a:spcAft>
                <a:spcPts val="800"/>
              </a:spcAft>
            </a:pPr>
            <a:r>
              <a:rPr lang="en-GB" sz="1800" b="1" dirty="0">
                <a:solidFill>
                  <a:srgbClr val="FF0000"/>
                </a:solidFill>
                <a:effectLst/>
                <a:latin typeface="Debbie Hepplewhite Print Font" panose="03050602040000000000" pitchFamily="66" charset="0"/>
                <a:ea typeface="Calibri" panose="020F0502020204030204" pitchFamily="34" charset="0"/>
                <a:cs typeface="Times New Roman" panose="02020603050405020304" pitchFamily="18" charset="0"/>
              </a:rPr>
              <a:t>Coffee Morning Date to Remember!</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dirty="0">
                <a:effectLst/>
                <a:latin typeface="Debbie Hepplewhite Print Font" panose="03050602040000000000" pitchFamily="66" charset="0"/>
                <a:ea typeface="Calibri" panose="020F0502020204030204" pitchFamily="34" charset="0"/>
                <a:cs typeface="Times New Roman" panose="02020603050405020304" pitchFamily="18" charset="0"/>
              </a:rPr>
              <a:t>Monday 7</a:t>
            </a:r>
            <a:r>
              <a:rPr lang="en-GB" sz="1800" b="1" u="sng" baseline="30000" dirty="0">
                <a:effectLst/>
                <a:latin typeface="Debbie Hepplewhite Print Font" panose="03050602040000000000" pitchFamily="66" charset="0"/>
                <a:ea typeface="Calibri" panose="020F0502020204030204" pitchFamily="34" charset="0"/>
                <a:cs typeface="Times New Roman" panose="02020603050405020304" pitchFamily="18" charset="0"/>
              </a:rPr>
              <a:t>th</a:t>
            </a:r>
            <a:r>
              <a:rPr lang="en-GB" sz="1800" b="1" u="sng" dirty="0">
                <a:effectLst/>
                <a:latin typeface="Debbie Hepplewhite Print Font" panose="03050602040000000000" pitchFamily="66" charset="0"/>
                <a:ea typeface="Calibri" panose="020F0502020204030204" pitchFamily="34" charset="0"/>
                <a:cs typeface="Times New Roman" panose="02020603050405020304" pitchFamily="18" charset="0"/>
              </a:rPr>
              <a:t> October @ 9am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Debbie Hepplewhite Print Font" panose="03050602040000000000" pitchFamily="66" charset="0"/>
                <a:ea typeface="Calibri" panose="020F0502020204030204" pitchFamily="34" charset="0"/>
                <a:cs typeface="Times New Roman" panose="02020603050405020304" pitchFamily="18" charset="0"/>
              </a:rPr>
              <a:t>Autism Hampshire</a:t>
            </a: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and </a:t>
            </a:r>
            <a:r>
              <a:rPr lang="en-GB" sz="1800" b="1" dirty="0">
                <a:effectLst/>
                <a:latin typeface="Debbie Hepplewhite Print Font" panose="03050602040000000000" pitchFamily="66" charset="0"/>
                <a:ea typeface="Calibri" panose="020F0502020204030204" pitchFamily="34" charset="0"/>
                <a:cs typeface="Times New Roman" panose="02020603050405020304" pitchFamily="18" charset="0"/>
              </a:rPr>
              <a:t>No Limits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Will both be coming along to talk about their service and support.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Debbie Hepplewhite Print Font" panose="03050602040000000000" pitchFamily="66" charset="0"/>
                <a:ea typeface="Calibri" panose="020F0502020204030204" pitchFamily="34" charset="0"/>
                <a:cs typeface="Times New Roman" panose="02020603050405020304" pitchFamily="18" charset="0"/>
              </a:rPr>
              <a:t>Please come along and support this coffee morning. They are a fantastic opportunity to meet outside agencies and find out more about what they do. </a:t>
            </a:r>
            <a:r>
              <a:rPr lang="en-GB" sz="18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02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1BAA-E015-18CD-60FD-0EA2F6F0C7D0}"/>
              </a:ext>
            </a:extLst>
          </p:cNvPr>
          <p:cNvSpPr>
            <a:spLocks noGrp="1"/>
          </p:cNvSpPr>
          <p:nvPr>
            <p:ph type="ctrTitle"/>
          </p:nvPr>
        </p:nvSpPr>
        <p:spPr>
          <a:xfrm>
            <a:off x="309978" y="2975276"/>
            <a:ext cx="11430000" cy="907448"/>
          </a:xfrm>
        </p:spPr>
        <p:txBody>
          <a:bodyPr>
            <a:normAutofit fontScale="90000"/>
          </a:bodyPr>
          <a:lstStyle/>
          <a:p>
            <a:r>
              <a:rPr lang="en-GB" b="1" u="sng" dirty="0"/>
              <a:t>Welcome to our year 4 shared learning</a:t>
            </a:r>
          </a:p>
        </p:txBody>
      </p:sp>
      <p:sp>
        <p:nvSpPr>
          <p:cNvPr id="3" name="Subtitle 2">
            <a:extLst>
              <a:ext uri="{FF2B5EF4-FFF2-40B4-BE49-F238E27FC236}">
                <a16:creationId xmlns:a16="http://schemas.microsoft.com/office/drawing/2014/main" id="{65850ED4-205A-5DD7-E363-6F74798E8106}"/>
              </a:ext>
            </a:extLst>
          </p:cNvPr>
          <p:cNvSpPr>
            <a:spLocks noGrp="1"/>
          </p:cNvSpPr>
          <p:nvPr>
            <p:ph type="subTitle" idx="1"/>
          </p:nvPr>
        </p:nvSpPr>
        <p:spPr>
          <a:xfrm>
            <a:off x="828675" y="3917719"/>
            <a:ext cx="10534649" cy="2801937"/>
          </a:xfrm>
        </p:spPr>
        <p:txBody>
          <a:bodyPr>
            <a:normAutofit/>
          </a:bodyPr>
          <a:lstStyle/>
          <a:p>
            <a:r>
              <a:rPr lang="en-GB" b="1" u="sng" dirty="0"/>
              <a:t>Our aims for today – </a:t>
            </a:r>
          </a:p>
          <a:p>
            <a:r>
              <a:rPr lang="en-GB" dirty="0"/>
              <a:t>Look at what the research says about reading and its importance</a:t>
            </a:r>
          </a:p>
          <a:p>
            <a:endParaRPr lang="en-GB" dirty="0"/>
          </a:p>
          <a:p>
            <a:r>
              <a:rPr lang="en-GB" dirty="0"/>
              <a:t>Understand the importance of fluency and how you can build this at home</a:t>
            </a:r>
          </a:p>
          <a:p>
            <a:endParaRPr lang="en-GB" dirty="0"/>
          </a:p>
          <a:p>
            <a:r>
              <a:rPr lang="en-GB" dirty="0"/>
              <a:t>Give hints and tips of how to get your child reading at home</a:t>
            </a:r>
          </a:p>
        </p:txBody>
      </p:sp>
      <p:pic>
        <p:nvPicPr>
          <p:cNvPr id="1026" name="Picture 2" descr="Welcome! – Be Inspirational">
            <a:extLst>
              <a:ext uri="{FF2B5EF4-FFF2-40B4-BE49-F238E27FC236}">
                <a16:creationId xmlns:a16="http://schemas.microsoft.com/office/drawing/2014/main" id="{BC6407AA-CB6E-4569-B54A-60DD979C3E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939" y="100461"/>
            <a:ext cx="5228949" cy="326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4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577BB8-E7C2-9A2A-B64A-CF75083AA088}"/>
              </a:ext>
            </a:extLst>
          </p:cNvPr>
          <p:cNvSpPr txBox="1"/>
          <p:nvPr/>
        </p:nvSpPr>
        <p:spPr>
          <a:xfrm>
            <a:off x="198268" y="164357"/>
            <a:ext cx="11563350" cy="5632311"/>
          </a:xfrm>
          <a:prstGeom prst="rect">
            <a:avLst/>
          </a:prstGeom>
          <a:noFill/>
        </p:spPr>
        <p:txBody>
          <a:bodyPr wrap="square">
            <a:spAutoFit/>
          </a:bodyPr>
          <a:lstStyle/>
          <a:p>
            <a:r>
              <a:rPr lang="en-GB" sz="3600" b="0" i="0" dirty="0">
                <a:solidFill>
                  <a:srgbClr val="000000"/>
                </a:solidFill>
                <a:effectLst/>
                <a:latin typeface="Catamaran"/>
              </a:rPr>
              <a:t>Question: From a recent survey, what percentage of children aged between 8 to 18 </a:t>
            </a:r>
            <a:r>
              <a:rPr lang="en-GB" sz="3600" dirty="0">
                <a:solidFill>
                  <a:srgbClr val="000000"/>
                </a:solidFill>
                <a:latin typeface="Catamaran"/>
              </a:rPr>
              <a:t>said they </a:t>
            </a:r>
            <a:r>
              <a:rPr lang="en-GB" sz="3600" b="0" i="0" dirty="0">
                <a:solidFill>
                  <a:srgbClr val="000000"/>
                </a:solidFill>
                <a:effectLst/>
                <a:latin typeface="Catamaran"/>
              </a:rPr>
              <a:t>read daily?</a:t>
            </a:r>
          </a:p>
          <a:p>
            <a:endParaRPr lang="en-GB" sz="3600" dirty="0">
              <a:solidFill>
                <a:srgbClr val="000000"/>
              </a:solidFill>
              <a:latin typeface="Catamaran"/>
            </a:endParaRPr>
          </a:p>
          <a:p>
            <a:endParaRPr lang="en-GB" sz="3600" dirty="0">
              <a:solidFill>
                <a:srgbClr val="000000"/>
              </a:solidFill>
              <a:latin typeface="Catamaran"/>
            </a:endParaRPr>
          </a:p>
          <a:p>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81%</a:t>
            </a:r>
          </a:p>
          <a:p>
            <a:pPr marL="742950" indent="-742950">
              <a:buAutoNum type="alphaUcPeriod"/>
            </a:pPr>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55%</a:t>
            </a:r>
          </a:p>
          <a:p>
            <a:pPr marL="742950" indent="-742950">
              <a:buAutoNum type="alphaUcPeriod"/>
            </a:pPr>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28%</a:t>
            </a:r>
          </a:p>
        </p:txBody>
      </p:sp>
      <p:sp>
        <p:nvSpPr>
          <p:cNvPr id="2" name="Rectangle 1">
            <a:extLst>
              <a:ext uri="{FF2B5EF4-FFF2-40B4-BE49-F238E27FC236}">
                <a16:creationId xmlns:a16="http://schemas.microsoft.com/office/drawing/2014/main" id="{1BC4FFCA-27FD-484E-85E2-27C7BFCEBDDD}"/>
              </a:ext>
            </a:extLst>
          </p:cNvPr>
          <p:cNvSpPr/>
          <p:nvPr/>
        </p:nvSpPr>
        <p:spPr>
          <a:xfrm>
            <a:off x="3048000" y="3105835"/>
            <a:ext cx="6096000" cy="646331"/>
          </a:xfrm>
          <a:prstGeom prst="rect">
            <a:avLst/>
          </a:prstGeom>
        </p:spPr>
        <p:txBody>
          <a:bodyPr>
            <a:spAutoFit/>
          </a:bodyPr>
          <a:lstStyle/>
          <a:p>
            <a:br>
              <a:rPr lang="en-GB" dirty="0"/>
            </a:br>
            <a:endParaRPr lang="en-GB" dirty="0"/>
          </a:p>
        </p:txBody>
      </p:sp>
      <p:pic>
        <p:nvPicPr>
          <p:cNvPr id="3" name="Picture 2">
            <a:extLst>
              <a:ext uri="{FF2B5EF4-FFF2-40B4-BE49-F238E27FC236}">
                <a16:creationId xmlns:a16="http://schemas.microsoft.com/office/drawing/2014/main" id="{AA360137-1A61-4A79-B851-31C3D3FAD1D1}"/>
              </a:ext>
            </a:extLst>
          </p:cNvPr>
          <p:cNvPicPr>
            <a:picLocks noChangeAspect="1"/>
          </p:cNvPicPr>
          <p:nvPr/>
        </p:nvPicPr>
        <p:blipFill>
          <a:blip r:embed="rId2"/>
          <a:stretch>
            <a:fillRect/>
          </a:stretch>
        </p:blipFill>
        <p:spPr>
          <a:xfrm>
            <a:off x="7150084" y="1885227"/>
            <a:ext cx="5041916" cy="4914502"/>
          </a:xfrm>
          <a:prstGeom prst="rect">
            <a:avLst/>
          </a:prstGeom>
        </p:spPr>
      </p:pic>
      <p:pic>
        <p:nvPicPr>
          <p:cNvPr id="5" name="Picture 4">
            <a:extLst>
              <a:ext uri="{FF2B5EF4-FFF2-40B4-BE49-F238E27FC236}">
                <a16:creationId xmlns:a16="http://schemas.microsoft.com/office/drawing/2014/main" id="{FC488A30-35D3-4DE8-BC15-08968CB8115C}"/>
              </a:ext>
            </a:extLst>
          </p:cNvPr>
          <p:cNvPicPr>
            <a:picLocks noChangeAspect="1"/>
          </p:cNvPicPr>
          <p:nvPr/>
        </p:nvPicPr>
        <p:blipFill>
          <a:blip r:embed="rId3"/>
          <a:stretch>
            <a:fillRect/>
          </a:stretch>
        </p:blipFill>
        <p:spPr>
          <a:xfrm>
            <a:off x="90692" y="1483325"/>
            <a:ext cx="6951816" cy="803803"/>
          </a:xfrm>
          <a:prstGeom prst="rect">
            <a:avLst/>
          </a:prstGeom>
        </p:spPr>
      </p:pic>
    </p:spTree>
    <p:extLst>
      <p:ext uri="{BB962C8B-B14F-4D97-AF65-F5344CB8AC3E}">
        <p14:creationId xmlns:p14="http://schemas.microsoft.com/office/powerpoint/2010/main" val="35147715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577BB8-E7C2-9A2A-B64A-CF75083AA088}"/>
              </a:ext>
            </a:extLst>
          </p:cNvPr>
          <p:cNvSpPr txBox="1"/>
          <p:nvPr/>
        </p:nvSpPr>
        <p:spPr>
          <a:xfrm>
            <a:off x="314325" y="472346"/>
            <a:ext cx="11563350" cy="3416320"/>
          </a:xfrm>
          <a:prstGeom prst="rect">
            <a:avLst/>
          </a:prstGeom>
          <a:noFill/>
        </p:spPr>
        <p:txBody>
          <a:bodyPr wrap="square">
            <a:spAutoFit/>
          </a:bodyPr>
          <a:lstStyle/>
          <a:p>
            <a:r>
              <a:rPr lang="en-GB" sz="3600" b="0" i="0" dirty="0">
                <a:solidFill>
                  <a:srgbClr val="000000"/>
                </a:solidFill>
                <a:effectLst/>
                <a:latin typeface="Catamaran"/>
              </a:rPr>
              <a:t>Answer:</a:t>
            </a:r>
          </a:p>
          <a:p>
            <a:endParaRPr lang="en-GB" sz="3600" dirty="0">
              <a:solidFill>
                <a:srgbClr val="000000"/>
              </a:solidFill>
              <a:latin typeface="Catamaran"/>
            </a:endParaRPr>
          </a:p>
          <a:p>
            <a:endParaRPr lang="en-GB" sz="3600" dirty="0">
              <a:solidFill>
                <a:srgbClr val="000000"/>
              </a:solidFill>
              <a:latin typeface="Catamaran"/>
            </a:endParaRPr>
          </a:p>
          <a:p>
            <a:pPr marL="742950" indent="-742950">
              <a:buAutoNum type="alphaUcPeriod"/>
            </a:pPr>
            <a:r>
              <a:rPr lang="en-GB" sz="3600" dirty="0">
                <a:solidFill>
                  <a:srgbClr val="000000"/>
                </a:solidFill>
                <a:latin typeface="Catamaran"/>
              </a:rPr>
              <a:t>81%</a:t>
            </a:r>
          </a:p>
          <a:p>
            <a:pPr marL="742950" indent="-742950">
              <a:buAutoNum type="alphaUcPeriod"/>
            </a:pPr>
            <a:r>
              <a:rPr lang="en-GB" sz="3600" dirty="0">
                <a:solidFill>
                  <a:srgbClr val="000000"/>
                </a:solidFill>
                <a:latin typeface="Catamaran"/>
              </a:rPr>
              <a:t>55%</a:t>
            </a:r>
          </a:p>
          <a:p>
            <a:pPr marL="742950" indent="-742950">
              <a:buAutoNum type="alphaUcPeriod"/>
            </a:pPr>
            <a:r>
              <a:rPr lang="en-GB" sz="3600" dirty="0">
                <a:solidFill>
                  <a:srgbClr val="FF0000"/>
                </a:solidFill>
                <a:latin typeface="Catamaran"/>
              </a:rPr>
              <a:t>28%</a:t>
            </a:r>
          </a:p>
        </p:txBody>
      </p:sp>
    </p:spTree>
    <p:extLst>
      <p:ext uri="{BB962C8B-B14F-4D97-AF65-F5344CB8AC3E}">
        <p14:creationId xmlns:p14="http://schemas.microsoft.com/office/powerpoint/2010/main" val="345253341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7C4F48-C8C1-6744-88F2-C15AFA53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84175"/>
            <a:ext cx="4527550" cy="253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77BB8-E7C2-9A2A-B64A-CF75083AA088}"/>
              </a:ext>
            </a:extLst>
          </p:cNvPr>
          <p:cNvSpPr txBox="1"/>
          <p:nvPr/>
        </p:nvSpPr>
        <p:spPr>
          <a:xfrm>
            <a:off x="314325" y="3162280"/>
            <a:ext cx="11563350" cy="3416320"/>
          </a:xfrm>
          <a:prstGeom prst="rect">
            <a:avLst/>
          </a:prstGeom>
          <a:noFill/>
        </p:spPr>
        <p:txBody>
          <a:bodyPr wrap="square">
            <a:spAutoFit/>
          </a:bodyPr>
          <a:lstStyle/>
          <a:p>
            <a:r>
              <a:rPr lang="en-GB" sz="3600" b="0" i="0" dirty="0">
                <a:solidFill>
                  <a:srgbClr val="000000"/>
                </a:solidFill>
                <a:effectLst/>
                <a:latin typeface="Catamaran"/>
              </a:rPr>
              <a:t>A survey by the National Literacy Trust early in 2023 has revealed that </a:t>
            </a:r>
            <a:r>
              <a:rPr lang="en-GB" sz="3600" b="1" i="0" dirty="0">
                <a:solidFill>
                  <a:srgbClr val="000000"/>
                </a:solidFill>
                <a:effectLst/>
                <a:latin typeface="Catamaran"/>
              </a:rPr>
              <a:t>fewer than one in three children (28%) aged eight to 18 read daily for enjoyment</a:t>
            </a:r>
            <a:r>
              <a:rPr lang="en-GB" sz="3600" b="0" i="0" dirty="0">
                <a:solidFill>
                  <a:srgbClr val="000000"/>
                </a:solidFill>
                <a:effectLst/>
                <a:latin typeface="Catamaran"/>
              </a:rPr>
              <a:t>. </a:t>
            </a:r>
          </a:p>
          <a:p>
            <a:r>
              <a:rPr lang="en-GB" sz="3600" b="0" i="0" dirty="0">
                <a:solidFill>
                  <a:srgbClr val="000000"/>
                </a:solidFill>
                <a:effectLst/>
                <a:latin typeface="Catamaran"/>
              </a:rPr>
              <a:t>While this remains the same as for 2022, the figure stood at 38% when the survey began in 2005, marking a 26% fall in those who read daily.</a:t>
            </a:r>
            <a:endParaRPr lang="en-GB" sz="3600" dirty="0"/>
          </a:p>
        </p:txBody>
      </p:sp>
    </p:spTree>
    <p:extLst>
      <p:ext uri="{BB962C8B-B14F-4D97-AF65-F5344CB8AC3E}">
        <p14:creationId xmlns:p14="http://schemas.microsoft.com/office/powerpoint/2010/main" val="255129973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1313</Words>
  <Application>Microsoft Office PowerPoint</Application>
  <PresentationFormat>Widescreen</PresentationFormat>
  <Paragraphs>182</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Catamaran</vt:lpstr>
      <vt:lpstr>Debbie Hepplewhite Print Font</vt:lpstr>
      <vt:lpstr>League Spartan</vt:lpstr>
      <vt:lpstr>Montserrat</vt:lpstr>
      <vt:lpstr>Montserrat Bold</vt:lpstr>
      <vt:lpstr>Montserrat Bold Italics</vt:lpstr>
      <vt:lpstr>Segoe UI Emoji</vt:lpstr>
      <vt:lpstr>Office Theme</vt:lpstr>
      <vt:lpstr>Welcome to our year 3/4 shared learning</vt:lpstr>
      <vt:lpstr>PowerPoint Presentation</vt:lpstr>
      <vt:lpstr>PowerPoint Presentation</vt:lpstr>
      <vt:lpstr>PowerPoint Presentation</vt:lpstr>
      <vt:lpstr>PowerPoint Presentation</vt:lpstr>
      <vt:lpstr>Welcome to our year 4 shared learning</vt:lpstr>
      <vt:lpstr>PowerPoint Presentation</vt:lpstr>
      <vt:lpstr>PowerPoint Presentation</vt:lpstr>
      <vt:lpstr>PowerPoint Presentation</vt:lpstr>
      <vt:lpstr>Why is there a decline in reading for pleasure?</vt:lpstr>
      <vt:lpstr>Why is there a decline in reading for pleasure?</vt:lpstr>
      <vt:lpstr>PowerPoint Presentation</vt:lpstr>
      <vt:lpstr>PowerPoint Presentation</vt:lpstr>
      <vt:lpstr>PowerPoint Presentation</vt:lpstr>
      <vt:lpstr>PowerPoint Presentation</vt:lpstr>
      <vt:lpstr>Reading from an early age and securing phonics </vt:lpstr>
      <vt:lpstr>What is fluency and why is it important? </vt:lpstr>
      <vt:lpstr>What is fluency and why is it important? </vt:lpstr>
      <vt:lpstr>Three ways you can help build fluency at home…</vt:lpstr>
      <vt:lpstr>1. Read and Follow</vt:lpstr>
      <vt:lpstr>2. Shared Reading</vt:lpstr>
      <vt:lpstr>3. Echo Reading</vt:lpstr>
      <vt:lpstr>4. Independent Reading</vt:lpstr>
      <vt:lpstr>What you can do to help develop comprehension…</vt:lpstr>
      <vt:lpstr>How do we teach comprehension in school?   A more formal process…</vt:lpstr>
      <vt:lpstr>Questions you can ask at home… you can use the same model we have looked at today for this.</vt:lpstr>
      <vt:lpstr>PowerPoint Presentation</vt:lpstr>
      <vt:lpstr>Question:  Which of the ways at home will you try ?   A. Read &amp; Follow B. Shared Reading C. Echo Reading D. All of them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Parent Reading Workshop</dc:title>
  <dc:creator>Alex Turner</dc:creator>
  <cp:lastModifiedBy>Alexander Turner</cp:lastModifiedBy>
  <cp:revision>16</cp:revision>
  <dcterms:created xsi:type="dcterms:W3CDTF">2024-01-30T08:04:51Z</dcterms:created>
  <dcterms:modified xsi:type="dcterms:W3CDTF">2024-09-30T12:47:48Z</dcterms:modified>
</cp:coreProperties>
</file>