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handoutMasterIdLst>
    <p:handoutMasterId r:id="rId26"/>
  </p:handoutMasterIdLst>
  <p:sldIdLst>
    <p:sldId id="256" r:id="rId2"/>
    <p:sldId id="282" r:id="rId3"/>
    <p:sldId id="297" r:id="rId4"/>
    <p:sldId id="284" r:id="rId5"/>
    <p:sldId id="283" r:id="rId6"/>
    <p:sldId id="285" r:id="rId7"/>
    <p:sldId id="278" r:id="rId8"/>
    <p:sldId id="279" r:id="rId9"/>
    <p:sldId id="277" r:id="rId10"/>
    <p:sldId id="286" r:id="rId11"/>
    <p:sldId id="287" r:id="rId12"/>
    <p:sldId id="288" r:id="rId13"/>
    <p:sldId id="316" r:id="rId14"/>
    <p:sldId id="290" r:id="rId15"/>
    <p:sldId id="291" r:id="rId16"/>
    <p:sldId id="289" r:id="rId17"/>
    <p:sldId id="259" r:id="rId18"/>
    <p:sldId id="293" r:id="rId19"/>
    <p:sldId id="294" r:id="rId20"/>
    <p:sldId id="262" r:id="rId21"/>
    <p:sldId id="295" r:id="rId22"/>
    <p:sldId id="301" r:id="rId23"/>
    <p:sldId id="300"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E7578C6-D6AB-48A6-9277-A47DD8994A9E}" type="datetimeFigureOut">
              <a:rPr lang="en-GB" smtClean="0"/>
              <a:t>29/11/2023</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AED21A9-47C7-4F1F-8D3E-F95A3114D788}" type="slidenum">
              <a:rPr lang="en-GB" smtClean="0"/>
              <a:t>‹#›</a:t>
            </a:fld>
            <a:endParaRPr lang="en-GB"/>
          </a:p>
        </p:txBody>
      </p:sp>
    </p:spTree>
    <p:extLst>
      <p:ext uri="{BB962C8B-B14F-4D97-AF65-F5344CB8AC3E}">
        <p14:creationId xmlns:p14="http://schemas.microsoft.com/office/powerpoint/2010/main" val="39039138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447EA00-30E7-4442-A7D9-0ED38A774D8D}" type="datetimeFigureOut">
              <a:rPr lang="en-GB" smtClean="0"/>
              <a:t>29/11/2023</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642E025-3C48-406D-8B42-342EBBA765BE}" type="slidenum">
              <a:rPr lang="en-GB" smtClean="0"/>
              <a:t>‹#›</a:t>
            </a:fld>
            <a:endParaRPr lang="en-GB"/>
          </a:p>
        </p:txBody>
      </p:sp>
    </p:spTree>
    <p:extLst>
      <p:ext uri="{BB962C8B-B14F-4D97-AF65-F5344CB8AC3E}">
        <p14:creationId xmlns:p14="http://schemas.microsoft.com/office/powerpoint/2010/main" val="3543962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Reading statement</a:t>
            </a:r>
          </a:p>
        </p:txBody>
      </p:sp>
      <p:sp>
        <p:nvSpPr>
          <p:cNvPr id="4" name="Slide Number Placeholder 3"/>
          <p:cNvSpPr>
            <a:spLocks noGrp="1"/>
          </p:cNvSpPr>
          <p:nvPr>
            <p:ph type="sldNum" sz="quarter" idx="10"/>
          </p:nvPr>
        </p:nvSpPr>
        <p:spPr/>
        <p:txBody>
          <a:bodyPr/>
          <a:lstStyle/>
          <a:p>
            <a:fld id="{4642E025-3C48-406D-8B42-342EBBA765BE}" type="slidenum">
              <a:rPr lang="en-GB" smtClean="0"/>
              <a:t>2</a:t>
            </a:fld>
            <a:endParaRPr lang="en-GB"/>
          </a:p>
        </p:txBody>
      </p:sp>
    </p:spTree>
    <p:extLst>
      <p:ext uri="{BB962C8B-B14F-4D97-AF65-F5344CB8AC3E}">
        <p14:creationId xmlns:p14="http://schemas.microsoft.com/office/powerpoint/2010/main" val="4066683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Evidence suggests that reading for pleasure leads to increased attainment. Clark and DeZoya (2011) found a significant positive relationship between enjoyment and attainment indicating that pupils who read more are also better readers.</a:t>
            </a:r>
            <a:endParaRPr lang="en-GB" dirty="0"/>
          </a:p>
        </p:txBody>
      </p:sp>
      <p:sp>
        <p:nvSpPr>
          <p:cNvPr id="4" name="Slide Number Placeholder 3"/>
          <p:cNvSpPr>
            <a:spLocks noGrp="1"/>
          </p:cNvSpPr>
          <p:nvPr>
            <p:ph type="sldNum" sz="quarter" idx="10"/>
          </p:nvPr>
        </p:nvSpPr>
        <p:spPr/>
        <p:txBody>
          <a:bodyPr/>
          <a:lstStyle/>
          <a:p>
            <a:fld id="{4642E025-3C48-406D-8B42-342EBBA765BE}" type="slidenum">
              <a:rPr lang="en-GB" smtClean="0"/>
              <a:t>22</a:t>
            </a:fld>
            <a:endParaRPr lang="en-GB" dirty="0"/>
          </a:p>
        </p:txBody>
      </p:sp>
    </p:spTree>
    <p:extLst>
      <p:ext uri="{BB962C8B-B14F-4D97-AF65-F5344CB8AC3E}">
        <p14:creationId xmlns:p14="http://schemas.microsoft.com/office/powerpoint/2010/main" val="289171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LWLSR  is one of the phonics schemes approved by the DFE.</a:t>
            </a:r>
          </a:p>
          <a:p>
            <a:r>
              <a:rPr lang="en-GB" baseline="0" dirty="0"/>
              <a:t>Phonics is a whole school approach- not just Year R.</a:t>
            </a:r>
            <a:endParaRPr lang="en-GB" dirty="0"/>
          </a:p>
        </p:txBody>
      </p:sp>
      <p:sp>
        <p:nvSpPr>
          <p:cNvPr id="4" name="Slide Number Placeholder 3"/>
          <p:cNvSpPr>
            <a:spLocks noGrp="1"/>
          </p:cNvSpPr>
          <p:nvPr>
            <p:ph type="sldNum" sz="quarter" idx="10"/>
          </p:nvPr>
        </p:nvSpPr>
        <p:spPr/>
        <p:txBody>
          <a:bodyPr/>
          <a:lstStyle/>
          <a:p>
            <a:fld id="{4642E025-3C48-406D-8B42-342EBBA765BE}" type="slidenum">
              <a:rPr lang="en-GB" smtClean="0"/>
              <a:t>4</a:t>
            </a:fld>
            <a:endParaRPr lang="en-GB"/>
          </a:p>
        </p:txBody>
      </p:sp>
    </p:spTree>
    <p:extLst>
      <p:ext uri="{BB962C8B-B14F-4D97-AF65-F5344CB8AC3E}">
        <p14:creationId xmlns:p14="http://schemas.microsoft.com/office/powerpoint/2010/main" val="1458024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Phoneme is the sound it makes</a:t>
            </a:r>
          </a:p>
          <a:p>
            <a:r>
              <a:rPr lang="en-GB" dirty="0"/>
              <a:t>Grapheme is the way it looks in writing.</a:t>
            </a:r>
          </a:p>
        </p:txBody>
      </p:sp>
      <p:sp>
        <p:nvSpPr>
          <p:cNvPr id="4" name="Slide Number Placeholder 3"/>
          <p:cNvSpPr>
            <a:spLocks noGrp="1"/>
          </p:cNvSpPr>
          <p:nvPr>
            <p:ph type="sldNum" sz="quarter" idx="10"/>
          </p:nvPr>
        </p:nvSpPr>
        <p:spPr/>
        <p:txBody>
          <a:bodyPr/>
          <a:lstStyle/>
          <a:p>
            <a:fld id="{4642E025-3C48-406D-8B42-342EBBA765BE}" type="slidenum">
              <a:rPr lang="en-GB" smtClean="0"/>
              <a:t>5</a:t>
            </a:fld>
            <a:endParaRPr lang="en-GB"/>
          </a:p>
        </p:txBody>
      </p:sp>
    </p:spTree>
    <p:extLst>
      <p:ext uri="{BB962C8B-B14F-4D97-AF65-F5344CB8AC3E}">
        <p14:creationId xmlns:p14="http://schemas.microsoft.com/office/powerpoint/2010/main" val="3658933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Year R-</a:t>
            </a:r>
            <a:r>
              <a:rPr lang="en-GB" baseline="0" dirty="0"/>
              <a:t> once developed GPC and confidently segmenting and blending phase 2</a:t>
            </a:r>
          </a:p>
          <a:p>
            <a:r>
              <a:rPr lang="en-GB" baseline="0" dirty="0"/>
              <a:t>Recapped at beginning of Year One for consolidation </a:t>
            </a:r>
          </a:p>
          <a:p>
            <a:endParaRPr lang="en-GB" dirty="0"/>
          </a:p>
        </p:txBody>
      </p:sp>
      <p:sp>
        <p:nvSpPr>
          <p:cNvPr id="4" name="Slide Number Placeholder 3"/>
          <p:cNvSpPr>
            <a:spLocks noGrp="1"/>
          </p:cNvSpPr>
          <p:nvPr>
            <p:ph type="sldNum" sz="quarter" idx="10"/>
          </p:nvPr>
        </p:nvSpPr>
        <p:spPr/>
        <p:txBody>
          <a:bodyPr/>
          <a:lstStyle/>
          <a:p>
            <a:fld id="{4642E025-3C48-406D-8B42-342EBBA765BE}" type="slidenum">
              <a:rPr lang="en-GB" smtClean="0"/>
              <a:t>7</a:t>
            </a:fld>
            <a:endParaRPr lang="en-GB"/>
          </a:p>
        </p:txBody>
      </p:sp>
    </p:spTree>
    <p:extLst>
      <p:ext uri="{BB962C8B-B14F-4D97-AF65-F5344CB8AC3E}">
        <p14:creationId xmlns:p14="http://schemas.microsoft.com/office/powerpoint/2010/main" val="1187706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Year</a:t>
            </a:r>
            <a:r>
              <a:rPr lang="en-GB" baseline="0" dirty="0"/>
              <a:t> 1</a:t>
            </a:r>
            <a:endParaRPr lang="en-GB" dirty="0"/>
          </a:p>
          <a:p>
            <a:r>
              <a:rPr lang="en-GB" dirty="0"/>
              <a:t>We have underlined it to show you where</a:t>
            </a:r>
            <a:r>
              <a:rPr lang="en-GB" baseline="0" dirty="0"/>
              <a:t> they are but they are separate sounds</a:t>
            </a:r>
            <a:endParaRPr lang="en-GB" dirty="0"/>
          </a:p>
        </p:txBody>
      </p:sp>
      <p:sp>
        <p:nvSpPr>
          <p:cNvPr id="4" name="Slide Number Placeholder 3"/>
          <p:cNvSpPr>
            <a:spLocks noGrp="1"/>
          </p:cNvSpPr>
          <p:nvPr>
            <p:ph type="sldNum" sz="quarter" idx="10"/>
          </p:nvPr>
        </p:nvSpPr>
        <p:spPr/>
        <p:txBody>
          <a:bodyPr/>
          <a:lstStyle/>
          <a:p>
            <a:fld id="{4642E025-3C48-406D-8B42-342EBBA765BE}" type="slidenum">
              <a:rPr lang="en-GB" smtClean="0"/>
              <a:t>10</a:t>
            </a:fld>
            <a:endParaRPr lang="en-GB"/>
          </a:p>
        </p:txBody>
      </p:sp>
    </p:spTree>
    <p:extLst>
      <p:ext uri="{BB962C8B-B14F-4D97-AF65-F5344CB8AC3E}">
        <p14:creationId xmlns:p14="http://schemas.microsoft.com/office/powerpoint/2010/main" val="472263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Year one</a:t>
            </a:r>
          </a:p>
        </p:txBody>
      </p:sp>
      <p:sp>
        <p:nvSpPr>
          <p:cNvPr id="4" name="Slide Number Placeholder 3"/>
          <p:cNvSpPr>
            <a:spLocks noGrp="1"/>
          </p:cNvSpPr>
          <p:nvPr>
            <p:ph type="sldNum" sz="quarter" idx="10"/>
          </p:nvPr>
        </p:nvSpPr>
        <p:spPr/>
        <p:txBody>
          <a:bodyPr/>
          <a:lstStyle/>
          <a:p>
            <a:fld id="{4642E025-3C48-406D-8B42-342EBBA765BE}" type="slidenum">
              <a:rPr lang="en-GB" smtClean="0"/>
              <a:t>11</a:t>
            </a:fld>
            <a:endParaRPr lang="en-GB"/>
          </a:p>
        </p:txBody>
      </p:sp>
    </p:spTree>
    <p:extLst>
      <p:ext uri="{BB962C8B-B14F-4D97-AF65-F5344CB8AC3E}">
        <p14:creationId xmlns:p14="http://schemas.microsoft.com/office/powerpoint/2010/main" val="2794186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42E025-3C48-406D-8B42-342EBBA765BE}" type="slidenum">
              <a:rPr lang="en-GB" smtClean="0"/>
              <a:t>18</a:t>
            </a:fld>
            <a:endParaRPr lang="en-GB"/>
          </a:p>
        </p:txBody>
      </p:sp>
    </p:spTree>
    <p:extLst>
      <p:ext uri="{BB962C8B-B14F-4D97-AF65-F5344CB8AC3E}">
        <p14:creationId xmlns:p14="http://schemas.microsoft.com/office/powerpoint/2010/main" val="2461217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 do you know?- Justify!!!!!!!!!!!!</a:t>
            </a:r>
          </a:p>
        </p:txBody>
      </p:sp>
      <p:sp>
        <p:nvSpPr>
          <p:cNvPr id="4" name="Slide Number Placeholder 3"/>
          <p:cNvSpPr>
            <a:spLocks noGrp="1"/>
          </p:cNvSpPr>
          <p:nvPr>
            <p:ph type="sldNum" sz="quarter" idx="10"/>
          </p:nvPr>
        </p:nvSpPr>
        <p:spPr/>
        <p:txBody>
          <a:bodyPr/>
          <a:lstStyle/>
          <a:p>
            <a:fld id="{4642E025-3C48-406D-8B42-342EBBA765BE}" type="slidenum">
              <a:rPr lang="en-GB" smtClean="0"/>
              <a:t>20</a:t>
            </a:fld>
            <a:endParaRPr lang="en-GB"/>
          </a:p>
        </p:txBody>
      </p:sp>
    </p:spTree>
    <p:extLst>
      <p:ext uri="{BB962C8B-B14F-4D97-AF65-F5344CB8AC3E}">
        <p14:creationId xmlns:p14="http://schemas.microsoft.com/office/powerpoint/2010/main" val="1357740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 do you know?- Justify!!!!!!!!!!!!</a:t>
            </a:r>
          </a:p>
        </p:txBody>
      </p:sp>
      <p:sp>
        <p:nvSpPr>
          <p:cNvPr id="4" name="Slide Number Placeholder 3"/>
          <p:cNvSpPr>
            <a:spLocks noGrp="1"/>
          </p:cNvSpPr>
          <p:nvPr>
            <p:ph type="sldNum" sz="quarter" idx="10"/>
          </p:nvPr>
        </p:nvSpPr>
        <p:spPr/>
        <p:txBody>
          <a:bodyPr/>
          <a:lstStyle/>
          <a:p>
            <a:fld id="{4642E025-3C48-406D-8B42-342EBBA765BE}" type="slidenum">
              <a:rPr lang="en-GB" smtClean="0"/>
              <a:t>21</a:t>
            </a:fld>
            <a:endParaRPr lang="en-GB"/>
          </a:p>
        </p:txBody>
      </p:sp>
    </p:spTree>
    <p:extLst>
      <p:ext uri="{BB962C8B-B14F-4D97-AF65-F5344CB8AC3E}">
        <p14:creationId xmlns:p14="http://schemas.microsoft.com/office/powerpoint/2010/main" val="829902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2AD23-6249-4167-88FD-1C2E0DBEF58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5A3A1363-AE9D-45C5-95F7-74C9DCF29AC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E0240D7-2867-40C4-9B5B-673E54E6A185}"/>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5" name="Footer Placeholder 4">
            <a:extLst>
              <a:ext uri="{FF2B5EF4-FFF2-40B4-BE49-F238E27FC236}">
                <a16:creationId xmlns:a16="http://schemas.microsoft.com/office/drawing/2014/main" id="{08EDDF93-3297-4145-BAC7-553FAAB624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710872-3742-4243-BBDD-5A4F3F62561F}"/>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2171400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EC709-7922-4421-9597-1483A382DA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F98E87-9061-4F74-B644-180E540533F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620BD2-62D7-4614-B166-925F57E5AC57}"/>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5" name="Footer Placeholder 4">
            <a:extLst>
              <a:ext uri="{FF2B5EF4-FFF2-40B4-BE49-F238E27FC236}">
                <a16:creationId xmlns:a16="http://schemas.microsoft.com/office/drawing/2014/main" id="{E7CCA73E-5E4E-42D9-A99E-D906ACB092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64DC56-21F5-4E12-AF57-7E2F98D8CEAC}"/>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2600644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13E7F3-7919-465C-AAC7-A3D85F61D019}"/>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F33DF1-A6D5-483F-984B-4BD080CC28F2}"/>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7F21D3-F504-440C-B4FB-BEF6E80CB987}"/>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5" name="Footer Placeholder 4">
            <a:extLst>
              <a:ext uri="{FF2B5EF4-FFF2-40B4-BE49-F238E27FC236}">
                <a16:creationId xmlns:a16="http://schemas.microsoft.com/office/drawing/2014/main" id="{6F2A3139-903F-45CD-84E9-B284E95A44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3CA829-5C48-473D-8671-0A022B22F47E}"/>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25529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D072-4DB6-456F-96A4-CB940D9002B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70C14F-B4FE-4645-8F59-199485E3D2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72F704-51CC-4C6F-BE84-E88596FAF5F5}"/>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5" name="Footer Placeholder 4">
            <a:extLst>
              <a:ext uri="{FF2B5EF4-FFF2-40B4-BE49-F238E27FC236}">
                <a16:creationId xmlns:a16="http://schemas.microsoft.com/office/drawing/2014/main" id="{6FD5A95D-D5EA-4679-A328-85D85AB5C8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538AAF-A8C4-4D01-9888-55E34E501D9A}"/>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2746669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A4303-54EC-42D6-9ECC-1349CC0F9103}"/>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9CF4704-B3CF-4515-BF7D-14A2CC56BCC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314A88D-9D6C-443F-9EBD-351573A1074B}"/>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5" name="Footer Placeholder 4">
            <a:extLst>
              <a:ext uri="{FF2B5EF4-FFF2-40B4-BE49-F238E27FC236}">
                <a16:creationId xmlns:a16="http://schemas.microsoft.com/office/drawing/2014/main" id="{D389BA24-EF48-4B1F-8B97-8776C9DB5A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50881D-EECF-45A9-8A9C-4D9CD3220E92}"/>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2063520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68182-B515-43DD-95EA-16E63FB9B6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0B37BEF-04D7-4989-9DE7-F86CEF4CE4D3}"/>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391417D-EAEC-4F30-A252-0E62D21CEAF4}"/>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242A0D-27E5-4877-B7D4-62385F4072E9}"/>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6" name="Footer Placeholder 5">
            <a:extLst>
              <a:ext uri="{FF2B5EF4-FFF2-40B4-BE49-F238E27FC236}">
                <a16:creationId xmlns:a16="http://schemas.microsoft.com/office/drawing/2014/main" id="{CF6BD53B-2BEC-4CFC-BAD9-821B9BB2D9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372852-98BE-4A40-B50B-17A5C5AE3B76}"/>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395180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FFC75-E5EE-427C-B20D-B1B31D2C2518}"/>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4BDF79F-4E70-45E1-9B22-E6892FC6746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90123BC7-C7B1-4410-B453-1CC8A28E2EB6}"/>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EF81A98-3D49-43BB-89E0-697BD7930EB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E6F33D2B-DAC4-4857-B620-3D1AB99C4662}"/>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CF010AE-2465-43C2-9011-BB54D771E2D8}"/>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8" name="Footer Placeholder 7">
            <a:extLst>
              <a:ext uri="{FF2B5EF4-FFF2-40B4-BE49-F238E27FC236}">
                <a16:creationId xmlns:a16="http://schemas.microsoft.com/office/drawing/2014/main" id="{A3474FEE-E27C-480A-8828-DC32BE9D42F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B7EB5F9-898A-4718-9481-31D77B3A2AB8}"/>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4108927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AA4D8-EBD9-4E8D-BD7B-C184D4E986E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E5E7D00-936A-4AA7-A2A9-3E70D15D87E5}"/>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4" name="Footer Placeholder 3">
            <a:extLst>
              <a:ext uri="{FF2B5EF4-FFF2-40B4-BE49-F238E27FC236}">
                <a16:creationId xmlns:a16="http://schemas.microsoft.com/office/drawing/2014/main" id="{C0FE3B9B-4CC3-49B2-BA35-E8B93366498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5F293F7-0AC8-496E-BD73-EBB938891A53}"/>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2715142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B1C9ED-42B2-46C2-B495-5E46DAFEC0A4}"/>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3" name="Footer Placeholder 2">
            <a:extLst>
              <a:ext uri="{FF2B5EF4-FFF2-40B4-BE49-F238E27FC236}">
                <a16:creationId xmlns:a16="http://schemas.microsoft.com/office/drawing/2014/main" id="{78504341-F87C-492E-863B-6A665A047E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CF3F3F1-121C-468D-B8E3-3AA6416F47CC}"/>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3845426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60A7-FAEA-4E45-BACE-EC5E7E12151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9711881-D7A9-46B9-B34D-C3CBF02C625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7F12E1-C7D8-41D5-90DB-EC976D38F16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3B370A1-430E-4BD7-9960-637EB3FFED6C}"/>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6" name="Footer Placeholder 5">
            <a:extLst>
              <a:ext uri="{FF2B5EF4-FFF2-40B4-BE49-F238E27FC236}">
                <a16:creationId xmlns:a16="http://schemas.microsoft.com/office/drawing/2014/main" id="{9C72A172-1540-4ABA-845E-9C381E36E5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EDC5BF-A23B-439F-A7C2-A63CB73A52A9}"/>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44789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C9673-771C-49D4-8A2A-C117430F8C7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09D2C90-7D1A-44BC-A946-21BFE7AAAA4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77FBD543-85CF-47ED-8FE8-16B8F6D8B73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8999582F-DBE5-4035-B5D4-DC1169BB222F}"/>
              </a:ext>
            </a:extLst>
          </p:cNvPr>
          <p:cNvSpPr>
            <a:spLocks noGrp="1"/>
          </p:cNvSpPr>
          <p:nvPr>
            <p:ph type="dt" sz="half" idx="10"/>
          </p:nvPr>
        </p:nvSpPr>
        <p:spPr/>
        <p:txBody>
          <a:bodyPr/>
          <a:lstStyle/>
          <a:p>
            <a:fld id="{4F66228E-030E-4C86-8081-4059F1E8602B}" type="datetimeFigureOut">
              <a:rPr lang="en-GB" smtClean="0"/>
              <a:t>29/11/2023</a:t>
            </a:fld>
            <a:endParaRPr lang="en-GB"/>
          </a:p>
        </p:txBody>
      </p:sp>
      <p:sp>
        <p:nvSpPr>
          <p:cNvPr id="6" name="Footer Placeholder 5">
            <a:extLst>
              <a:ext uri="{FF2B5EF4-FFF2-40B4-BE49-F238E27FC236}">
                <a16:creationId xmlns:a16="http://schemas.microsoft.com/office/drawing/2014/main" id="{2AFFB013-F22D-4D9C-B6B2-C277D27CAB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7421CE-59BC-43A8-A263-F9E2777ABDF1}"/>
              </a:ext>
            </a:extLst>
          </p:cNvPr>
          <p:cNvSpPr>
            <a:spLocks noGrp="1"/>
          </p:cNvSpPr>
          <p:nvPr>
            <p:ph type="sldNum" sz="quarter" idx="12"/>
          </p:nvPr>
        </p:nvSpPr>
        <p:spPr/>
        <p:txBody>
          <a:bodyPr/>
          <a:lstStyle/>
          <a:p>
            <a:fld id="{2BC07838-46D7-43E4-8C67-FDDD0ABDD629}" type="slidenum">
              <a:rPr lang="en-GB" smtClean="0"/>
              <a:t>‹#›</a:t>
            </a:fld>
            <a:endParaRPr lang="en-GB"/>
          </a:p>
        </p:txBody>
      </p:sp>
    </p:spTree>
    <p:extLst>
      <p:ext uri="{BB962C8B-B14F-4D97-AF65-F5344CB8AC3E}">
        <p14:creationId xmlns:p14="http://schemas.microsoft.com/office/powerpoint/2010/main" val="3977014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D09912-F99A-4655-B141-199EF4DAEFD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915A16-3278-4D88-9761-1DE092E4A29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229FB4-B58A-4913-BDC7-4AC39F56FDD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F66228E-030E-4C86-8081-4059F1E8602B}" type="datetimeFigureOut">
              <a:rPr lang="en-GB" smtClean="0"/>
              <a:t>29/11/2023</a:t>
            </a:fld>
            <a:endParaRPr lang="en-GB"/>
          </a:p>
        </p:txBody>
      </p:sp>
      <p:sp>
        <p:nvSpPr>
          <p:cNvPr id="5" name="Footer Placeholder 4">
            <a:extLst>
              <a:ext uri="{FF2B5EF4-FFF2-40B4-BE49-F238E27FC236}">
                <a16:creationId xmlns:a16="http://schemas.microsoft.com/office/drawing/2014/main" id="{E955B682-582D-4770-A312-FC51BA2CFF0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A9B8E73-194D-465D-8C00-F9A238F89D4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C07838-46D7-43E4-8C67-FDDD0ABDD629}" type="slidenum">
              <a:rPr lang="en-GB" smtClean="0"/>
              <a:t>‹#›</a:t>
            </a:fld>
            <a:endParaRPr lang="en-GB"/>
          </a:p>
        </p:txBody>
      </p:sp>
    </p:spTree>
    <p:extLst>
      <p:ext uri="{BB962C8B-B14F-4D97-AF65-F5344CB8AC3E}">
        <p14:creationId xmlns:p14="http://schemas.microsoft.com/office/powerpoint/2010/main" val="14324701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littlewandlelettersandsounds.org.uk/resources/for-parents/#tabnametabSupportForPhonic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littlewandlelettersandsounds.org.uk/resources/for-parents/#tabnametabBooksComingHom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ittlewandlelettersandsounds.org.uk/resources/for-parents/#tabnametabHowWeTeac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6069" y="2708920"/>
            <a:ext cx="8208912" cy="3785652"/>
          </a:xfrm>
          <a:prstGeom prst="rect">
            <a:avLst/>
          </a:prstGeom>
          <a:noFill/>
        </p:spPr>
        <p:txBody>
          <a:bodyPr wrap="square" rtlCol="0">
            <a:spAutoFit/>
          </a:bodyPr>
          <a:lstStyle/>
          <a:p>
            <a:pPr algn="ctr">
              <a:lnSpc>
                <a:spcPct val="150000"/>
              </a:lnSpc>
            </a:pPr>
            <a:r>
              <a:rPr lang="en-GB" sz="8000" dirty="0">
                <a:latin typeface="Comic Sans MS" panose="030F0702030302020204" pitchFamily="66" charset="0"/>
              </a:rPr>
              <a:t>Early Reading Workshop </a:t>
            </a:r>
          </a:p>
        </p:txBody>
      </p:sp>
      <p:sp>
        <p:nvSpPr>
          <p:cNvPr id="6" name="AutoShape 2" descr="https://media03.eylj.org/uploads/media6/pages/s_2945/p_09-2016/m_3376abe56f72ab877da870a3b9697bf1.jpg?x=0"/>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extBox 6">
            <a:extLst>
              <a:ext uri="{FF2B5EF4-FFF2-40B4-BE49-F238E27FC236}">
                <a16:creationId xmlns:a16="http://schemas.microsoft.com/office/drawing/2014/main" id="{D8D1A3B3-9831-49C9-9907-47F91DA45692}"/>
              </a:ext>
            </a:extLst>
          </p:cNvPr>
          <p:cNvSpPr txBox="1"/>
          <p:nvPr/>
        </p:nvSpPr>
        <p:spPr>
          <a:xfrm>
            <a:off x="1763688" y="160338"/>
            <a:ext cx="7056783" cy="3231654"/>
          </a:xfrm>
          <a:prstGeom prst="rect">
            <a:avLst/>
          </a:prstGeom>
          <a:noFill/>
        </p:spPr>
        <p:txBody>
          <a:bodyPr wrap="square">
            <a:spAutoFit/>
          </a:bodyPr>
          <a:lstStyle/>
          <a:p>
            <a:r>
              <a:rPr lang="en-GB" sz="1800" b="1" dirty="0"/>
              <a:t>Virtual Meetings</a:t>
            </a:r>
          </a:p>
          <a:p>
            <a:r>
              <a:rPr lang="en-GB" sz="1800" dirty="0"/>
              <a:t>Please put your name and your child’s first name and year group in the chat bar.</a:t>
            </a:r>
          </a:p>
          <a:p>
            <a:endParaRPr lang="en-GB" sz="1800" dirty="0"/>
          </a:p>
          <a:p>
            <a:r>
              <a:rPr lang="en-GB" sz="1800" dirty="0"/>
              <a:t>If you have any questions please write them in the chat bar and we will answer as many of these as possible at the end of the session. If we have questions outstanding, we will do a FAQ page and send this out.</a:t>
            </a:r>
          </a:p>
          <a:p>
            <a:endParaRPr lang="en-GB" sz="1800" dirty="0"/>
          </a:p>
          <a:p>
            <a:r>
              <a:rPr lang="en-GB" sz="1800" b="1" dirty="0"/>
              <a:t>Due to Zoom timing restraints, this meeting will cut off after 40 minutes.</a:t>
            </a:r>
          </a:p>
          <a:p>
            <a:endParaRPr lang="en-GB" sz="1400" dirty="0"/>
          </a:p>
          <a:p>
            <a:endParaRPr lang="en-GB" sz="1400" dirty="0"/>
          </a:p>
          <a:p>
            <a:endParaRPr lang="en-GB" sz="1400" dirty="0"/>
          </a:p>
        </p:txBody>
      </p:sp>
      <p:pic>
        <p:nvPicPr>
          <p:cNvPr id="8" name="Picture 7">
            <a:extLst>
              <a:ext uri="{FF2B5EF4-FFF2-40B4-BE49-F238E27FC236}">
                <a16:creationId xmlns:a16="http://schemas.microsoft.com/office/drawing/2014/main" id="{CE93C6EE-8FAA-4E25-A608-44165340865C}"/>
              </a:ext>
            </a:extLst>
          </p:cNvPr>
          <p:cNvPicPr/>
          <p:nvPr/>
        </p:nvPicPr>
        <p:blipFill rotWithShape="1">
          <a:blip r:embed="rId2">
            <a:extLst>
              <a:ext uri="{28A0092B-C50C-407E-A947-70E740481C1C}">
                <a14:useLocalDpi xmlns:a14="http://schemas.microsoft.com/office/drawing/2010/main" val="0"/>
              </a:ext>
            </a:extLst>
          </a:blip>
          <a:srcRect l="3023" r="9921" b="1430"/>
          <a:stretch/>
        </p:blipFill>
        <p:spPr>
          <a:xfrm>
            <a:off x="323529" y="233870"/>
            <a:ext cx="1364566" cy="1508195"/>
          </a:xfrm>
          <a:prstGeom prst="rect">
            <a:avLst/>
          </a:prstGeom>
        </p:spPr>
      </p:pic>
    </p:spTree>
    <p:extLst>
      <p:ext uri="{BB962C8B-B14F-4D97-AF65-F5344CB8AC3E}">
        <p14:creationId xmlns:p14="http://schemas.microsoft.com/office/powerpoint/2010/main" val="3041461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7818420" cy="6336704"/>
          </a:xfrm>
          <a:prstGeom prst="rect">
            <a:avLst/>
          </a:prstGeom>
        </p:spPr>
        <p:txBody>
          <a:bodyPr vert="horz" lIns="91440" tIns="45720" rIns="91440" bIns="45720" rtlCol="0" anchor="t">
            <a:normAutofit/>
          </a:bodyPr>
          <a:lstStyle/>
          <a:p>
            <a:pPr marL="45720" indent="0" algn="ctr">
              <a:buNone/>
            </a:pPr>
            <a:r>
              <a:rPr lang="en-GB" sz="5400" u="sng" dirty="0">
                <a:latin typeface="Comic Sans MS" panose="030F0702030302020204" pitchFamily="66" charset="0"/>
              </a:rPr>
              <a:t>Phase 4 </a:t>
            </a:r>
          </a:p>
          <a:p>
            <a:r>
              <a:rPr lang="en-GB" sz="3200" b="1" dirty="0">
                <a:latin typeface="Comic Sans MS"/>
              </a:rPr>
              <a:t>Consolidate phase 3 phonemes</a:t>
            </a:r>
            <a:endParaRPr lang="en-GB" sz="3200" b="1" dirty="0">
              <a:latin typeface="Comic Sans MS" panose="030F0702030302020204" pitchFamily="66" charset="0"/>
            </a:endParaRPr>
          </a:p>
          <a:p>
            <a:endParaRPr lang="en-GB" sz="3200" b="1" dirty="0">
              <a:latin typeface="Comic Sans MS" panose="030F0702030302020204" pitchFamily="66" charset="0"/>
            </a:endParaRPr>
          </a:p>
          <a:p>
            <a:r>
              <a:rPr lang="en-GB" sz="3200" b="1" dirty="0">
                <a:latin typeface="Comic Sans MS" panose="030F0702030302020204" pitchFamily="66" charset="0"/>
              </a:rPr>
              <a:t>Blending using adjacent consonants.</a:t>
            </a:r>
          </a:p>
          <a:p>
            <a:pPr marL="0" indent="0">
              <a:buNone/>
            </a:pPr>
            <a:r>
              <a:rPr lang="en-GB" sz="3200" b="1" u="sng" dirty="0">
                <a:latin typeface="Comic Sans MS" panose="030F0702030302020204" pitchFamily="66" charset="0"/>
              </a:rPr>
              <a:t>scr</a:t>
            </a:r>
            <a:r>
              <a:rPr lang="en-GB" sz="3200" b="1" dirty="0">
                <a:latin typeface="Comic Sans MS" panose="030F0702030302020204" pitchFamily="66" charset="0"/>
              </a:rPr>
              <a:t>een, </a:t>
            </a:r>
            <a:r>
              <a:rPr lang="en-GB" sz="3200" b="1" u="sng" dirty="0">
                <a:latin typeface="Comic Sans MS" panose="030F0702030302020204" pitchFamily="66" charset="0"/>
              </a:rPr>
              <a:t>fr</a:t>
            </a:r>
            <a:r>
              <a:rPr lang="en-GB" sz="3200" b="1" dirty="0">
                <a:latin typeface="Comic Sans MS" panose="030F0702030302020204" pitchFamily="66" charset="0"/>
              </a:rPr>
              <a:t>og, so</a:t>
            </a:r>
            <a:r>
              <a:rPr lang="en-GB" sz="3200" b="1" u="sng" dirty="0">
                <a:latin typeface="Comic Sans MS" panose="030F0702030302020204" pitchFamily="66" charset="0"/>
              </a:rPr>
              <a:t>ft</a:t>
            </a:r>
            <a:r>
              <a:rPr lang="en-GB" sz="3200" b="1" dirty="0">
                <a:latin typeface="Comic Sans MS" panose="030F0702030302020204" pitchFamily="66" charset="0"/>
              </a:rPr>
              <a:t>, be</a:t>
            </a:r>
            <a:r>
              <a:rPr lang="en-GB" sz="3200" b="1" u="sng" dirty="0">
                <a:latin typeface="Comic Sans MS" panose="030F0702030302020204" pitchFamily="66" charset="0"/>
              </a:rPr>
              <a:t>nch</a:t>
            </a:r>
            <a:r>
              <a:rPr lang="en-GB" sz="3200" b="1" dirty="0">
                <a:latin typeface="Comic Sans MS" panose="030F0702030302020204" pitchFamily="66" charset="0"/>
              </a:rPr>
              <a:t> </a:t>
            </a:r>
          </a:p>
          <a:p>
            <a:endParaRPr lang="en-GB" sz="3200" b="1" dirty="0">
              <a:latin typeface="Comic Sans MS" panose="030F0702030302020204" pitchFamily="66" charset="0"/>
            </a:endParaRPr>
          </a:p>
          <a:p>
            <a:r>
              <a:rPr lang="en-GB" sz="3200" b="1" dirty="0">
                <a:latin typeface="Comic Sans MS" panose="030F0702030302020204" pitchFamily="66" charset="0"/>
              </a:rPr>
              <a:t>Polysyllabic words (words with more than one syllable)</a:t>
            </a:r>
          </a:p>
          <a:p>
            <a:endParaRPr lang="en-GB" sz="3200" b="1" dirty="0">
              <a:latin typeface="Comic Sans MS" panose="030F0702030302020204" pitchFamily="66" charset="0"/>
            </a:endParaRPr>
          </a:p>
          <a:p>
            <a:r>
              <a:rPr lang="en-GB" sz="3200" b="1" dirty="0">
                <a:latin typeface="Comic Sans MS" panose="030F0702030302020204" pitchFamily="66" charset="0"/>
              </a:rPr>
              <a:t>Tricky words</a:t>
            </a:r>
          </a:p>
          <a:p>
            <a:pPr marL="45720" indent="0">
              <a:buNone/>
            </a:pPr>
            <a:endParaRPr lang="en-GB" sz="4000" dirty="0">
              <a:latin typeface="Comic Sans MS" panose="030F0702030302020204" pitchFamily="66" charset="0"/>
            </a:endParaRPr>
          </a:p>
          <a:p>
            <a:pPr marL="45720" indent="0">
              <a:buNone/>
            </a:pPr>
            <a:endParaRPr lang="en-GB" dirty="0"/>
          </a:p>
        </p:txBody>
      </p:sp>
      <p:pic>
        <p:nvPicPr>
          <p:cNvPr id="5" name="Picture 4">
            <a:extLst>
              <a:ext uri="{FF2B5EF4-FFF2-40B4-BE49-F238E27FC236}">
                <a16:creationId xmlns:a16="http://schemas.microsoft.com/office/drawing/2014/main" id="{B69EAB5D-8872-4E39-8411-9532EB0A5CDB}"/>
              </a:ext>
            </a:extLst>
          </p:cNvPr>
          <p:cNvPicPr>
            <a:picLocks noChangeAspect="1"/>
          </p:cNvPicPr>
          <p:nvPr/>
        </p:nvPicPr>
        <p:blipFill>
          <a:blip r:embed="rId3"/>
          <a:stretch>
            <a:fillRect/>
          </a:stretch>
        </p:blipFill>
        <p:spPr>
          <a:xfrm>
            <a:off x="7290048" y="132789"/>
            <a:ext cx="1728192" cy="1828170"/>
          </a:xfrm>
          <a:prstGeom prst="rect">
            <a:avLst/>
          </a:prstGeom>
        </p:spPr>
      </p:pic>
    </p:spTree>
    <p:extLst>
      <p:ext uri="{BB962C8B-B14F-4D97-AF65-F5344CB8AC3E}">
        <p14:creationId xmlns:p14="http://schemas.microsoft.com/office/powerpoint/2010/main" val="2494593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6840760" cy="6336704"/>
          </a:xfrm>
          <a:prstGeom prst="rect">
            <a:avLst/>
          </a:prstGeom>
        </p:spPr>
        <p:txBody>
          <a:bodyPr vert="horz" lIns="91440" tIns="45720" rIns="91440" bIns="45720" rtlCol="0" anchor="t">
            <a:normAutofit/>
          </a:bodyPr>
          <a:lstStyle/>
          <a:p>
            <a:pPr marL="45720" indent="0" algn="ctr">
              <a:buNone/>
            </a:pPr>
            <a:r>
              <a:rPr lang="en-GB" sz="4300" b="1" u="sng" dirty="0">
                <a:latin typeface="Comic Sans MS" panose="030F0702030302020204" pitchFamily="66" charset="0"/>
              </a:rPr>
              <a:t>Phase 5 </a:t>
            </a:r>
          </a:p>
          <a:p>
            <a:r>
              <a:rPr lang="en-GB" sz="3200" b="1" dirty="0">
                <a:latin typeface="Comic Sans MS"/>
              </a:rPr>
              <a:t>Alternative graphemes</a:t>
            </a:r>
          </a:p>
          <a:p>
            <a:endParaRPr lang="en-GB" sz="3200" b="1" dirty="0">
              <a:latin typeface="Comic Sans MS" panose="030F0702030302020204" pitchFamily="66" charset="0"/>
            </a:endParaRPr>
          </a:p>
          <a:p>
            <a:r>
              <a:rPr lang="en-GB" sz="3200" b="1" dirty="0">
                <a:latin typeface="Comic Sans MS"/>
              </a:rPr>
              <a:t>Selecting graphemes for spelling</a:t>
            </a:r>
          </a:p>
          <a:p>
            <a:endParaRPr lang="en-GB" sz="3200" b="1" dirty="0">
              <a:latin typeface="Comic Sans MS" panose="030F0702030302020204" pitchFamily="66" charset="0"/>
            </a:endParaRPr>
          </a:p>
          <a:p>
            <a:r>
              <a:rPr lang="en-GB" sz="3200" b="1" dirty="0">
                <a:latin typeface="Comic Sans MS"/>
              </a:rPr>
              <a:t>Tricky words</a:t>
            </a:r>
          </a:p>
          <a:p>
            <a:endParaRPr lang="en-GB" sz="3200" b="1" dirty="0">
              <a:latin typeface="Comic Sans MS" panose="030F0702030302020204" pitchFamily="66" charset="0"/>
            </a:endParaRPr>
          </a:p>
          <a:p>
            <a:r>
              <a:rPr lang="en-GB" sz="3200" b="1" dirty="0">
                <a:latin typeface="Comic Sans MS"/>
              </a:rPr>
              <a:t>Increased fluency</a:t>
            </a:r>
          </a:p>
          <a:p>
            <a:endParaRPr lang="en-GB" dirty="0">
              <a:latin typeface="Comic Sans MS" panose="030F0702030302020204" pitchFamily="66" charset="0"/>
            </a:endParaRPr>
          </a:p>
          <a:p>
            <a:endParaRPr lang="en-GB" dirty="0">
              <a:latin typeface="Comic Sans MS" panose="030F0702030302020204" pitchFamily="66" charset="0"/>
            </a:endParaRPr>
          </a:p>
          <a:p>
            <a:pPr marL="45720" indent="0">
              <a:buNone/>
            </a:pPr>
            <a:endParaRPr lang="en-GB" sz="4000" dirty="0">
              <a:latin typeface="Comic Sans MS" panose="030F0702030302020204" pitchFamily="66" charset="0"/>
            </a:endParaRPr>
          </a:p>
          <a:p>
            <a:pPr marL="45720" indent="0">
              <a:buNone/>
            </a:pPr>
            <a:endParaRPr lang="en-GB" dirty="0"/>
          </a:p>
        </p:txBody>
      </p:sp>
      <p:pic>
        <p:nvPicPr>
          <p:cNvPr id="5" name="Picture 4">
            <a:extLst>
              <a:ext uri="{FF2B5EF4-FFF2-40B4-BE49-F238E27FC236}">
                <a16:creationId xmlns:a16="http://schemas.microsoft.com/office/drawing/2014/main" id="{75D8C7A6-2A32-4B9D-B433-508B10D65393}"/>
              </a:ext>
            </a:extLst>
          </p:cNvPr>
          <p:cNvPicPr>
            <a:picLocks noChangeAspect="1"/>
          </p:cNvPicPr>
          <p:nvPr/>
        </p:nvPicPr>
        <p:blipFill>
          <a:blip r:embed="rId3"/>
          <a:stretch>
            <a:fillRect/>
          </a:stretch>
        </p:blipFill>
        <p:spPr>
          <a:xfrm>
            <a:off x="7290048" y="132789"/>
            <a:ext cx="1728192" cy="1828170"/>
          </a:xfrm>
          <a:prstGeom prst="rect">
            <a:avLst/>
          </a:prstGeom>
        </p:spPr>
      </p:pic>
      <p:sp>
        <p:nvSpPr>
          <p:cNvPr id="2" name="Rectangle 1">
            <a:extLst>
              <a:ext uri="{FF2B5EF4-FFF2-40B4-BE49-F238E27FC236}">
                <a16:creationId xmlns:a16="http://schemas.microsoft.com/office/drawing/2014/main" id="{E1846933-257C-4479-829D-277177439E8B}"/>
              </a:ext>
            </a:extLst>
          </p:cNvPr>
          <p:cNvSpPr/>
          <p:nvPr/>
        </p:nvSpPr>
        <p:spPr>
          <a:xfrm>
            <a:off x="389857" y="5158933"/>
            <a:ext cx="4572000" cy="646331"/>
          </a:xfrm>
          <a:prstGeom prst="rect">
            <a:avLst/>
          </a:prstGeom>
        </p:spPr>
        <p:txBody>
          <a:bodyPr>
            <a:spAutoFit/>
          </a:bodyPr>
          <a:lstStyle/>
          <a:p>
            <a:r>
              <a:rPr lang="en-GB" dirty="0">
                <a:hlinkClick r:id="rId4"/>
              </a:rPr>
              <a:t>For parents | Letters and Sounds (littlewandlelettersandsounds.org.uk)</a:t>
            </a:r>
            <a:endParaRPr lang="en-GB" dirty="0"/>
          </a:p>
        </p:txBody>
      </p:sp>
    </p:spTree>
    <p:extLst>
      <p:ext uri="{BB962C8B-B14F-4D97-AF65-F5344CB8AC3E}">
        <p14:creationId xmlns:p14="http://schemas.microsoft.com/office/powerpoint/2010/main" val="12820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136904" cy="6336704"/>
          </a:xfrm>
          <a:prstGeom prst="rect">
            <a:avLst/>
          </a:prstGeom>
        </p:spPr>
        <p:txBody>
          <a:bodyPr>
            <a:normAutofit/>
          </a:bodyPr>
          <a:lstStyle/>
          <a:p>
            <a:pPr marL="45720" indent="0">
              <a:buNone/>
            </a:pPr>
            <a:r>
              <a:rPr lang="en-GB" sz="5400" dirty="0">
                <a:latin typeface="Comic Sans MS" panose="030F0702030302020204" pitchFamily="66" charset="0"/>
              </a:rPr>
              <a:t>a     </a:t>
            </a:r>
            <a:r>
              <a:rPr lang="en-GB" sz="5400" dirty="0" err="1">
                <a:latin typeface="Comic Sans MS" panose="030F0702030302020204" pitchFamily="66" charset="0"/>
              </a:rPr>
              <a:t>ai</a:t>
            </a:r>
            <a:r>
              <a:rPr lang="en-GB" sz="5400" dirty="0">
                <a:latin typeface="Comic Sans MS" panose="030F0702030302020204" pitchFamily="66" charset="0"/>
              </a:rPr>
              <a:t>    ay   </a:t>
            </a:r>
            <a:r>
              <a:rPr lang="en-GB" sz="5400" dirty="0" err="1">
                <a:latin typeface="Comic Sans MS" panose="030F0702030302020204" pitchFamily="66" charset="0"/>
              </a:rPr>
              <a:t>a_e</a:t>
            </a:r>
            <a:endParaRPr lang="en-GB" sz="5400" dirty="0">
              <a:latin typeface="Comic Sans MS" panose="030F0702030302020204" pitchFamily="66" charset="0"/>
            </a:endParaRPr>
          </a:p>
          <a:p>
            <a:pPr marL="45720" indent="0">
              <a:buNone/>
            </a:pPr>
            <a:endParaRPr lang="en-GB" sz="5400" dirty="0">
              <a:latin typeface="Comic Sans MS" panose="030F0702030302020204" pitchFamily="66" charset="0"/>
            </a:endParaRPr>
          </a:p>
          <a:p>
            <a:pPr marL="45720" indent="0">
              <a:buNone/>
            </a:pPr>
            <a:r>
              <a:rPr lang="en-GB" sz="5400" dirty="0">
                <a:latin typeface="Comic Sans MS" panose="030F0702030302020204" pitchFamily="66" charset="0"/>
              </a:rPr>
              <a:t>e   </a:t>
            </a:r>
            <a:r>
              <a:rPr lang="en-GB" sz="5400" dirty="0" err="1">
                <a:latin typeface="Comic Sans MS" panose="030F0702030302020204" pitchFamily="66" charset="0"/>
              </a:rPr>
              <a:t>ee</a:t>
            </a:r>
            <a:r>
              <a:rPr lang="en-GB" sz="5400" dirty="0">
                <a:latin typeface="Comic Sans MS" panose="030F0702030302020204" pitchFamily="66" charset="0"/>
              </a:rPr>
              <a:t>   </a:t>
            </a:r>
            <a:r>
              <a:rPr lang="en-GB" sz="5400" dirty="0" err="1">
                <a:latin typeface="Comic Sans MS" panose="030F0702030302020204" pitchFamily="66" charset="0"/>
              </a:rPr>
              <a:t>ea</a:t>
            </a:r>
            <a:r>
              <a:rPr lang="en-GB" sz="5400" dirty="0">
                <a:latin typeface="Comic Sans MS" panose="030F0702030302020204" pitchFamily="66" charset="0"/>
              </a:rPr>
              <a:t>     </a:t>
            </a:r>
            <a:r>
              <a:rPr lang="en-GB" sz="5400" dirty="0" err="1">
                <a:latin typeface="Comic Sans MS" panose="030F0702030302020204" pitchFamily="66" charset="0"/>
              </a:rPr>
              <a:t>e_e</a:t>
            </a:r>
            <a:r>
              <a:rPr lang="en-GB" sz="5400" dirty="0">
                <a:latin typeface="Comic Sans MS" panose="030F0702030302020204" pitchFamily="66" charset="0"/>
              </a:rPr>
              <a:t>  </a:t>
            </a:r>
            <a:r>
              <a:rPr lang="en-GB" sz="5400" dirty="0" err="1">
                <a:latin typeface="Comic Sans MS" panose="030F0702030302020204" pitchFamily="66" charset="0"/>
              </a:rPr>
              <a:t>ey</a:t>
            </a:r>
            <a:r>
              <a:rPr lang="en-GB" sz="5400" dirty="0">
                <a:latin typeface="Comic Sans MS" panose="030F0702030302020204" pitchFamily="66" charset="0"/>
              </a:rPr>
              <a:t>   y</a:t>
            </a:r>
          </a:p>
          <a:p>
            <a:pPr marL="45720" indent="0">
              <a:buNone/>
            </a:pPr>
            <a:endParaRPr lang="en-GB" sz="5400" dirty="0">
              <a:latin typeface="Comic Sans MS" panose="030F0702030302020204" pitchFamily="66" charset="0"/>
            </a:endParaRPr>
          </a:p>
          <a:p>
            <a:pPr marL="45720" indent="0">
              <a:buNone/>
            </a:pPr>
            <a:r>
              <a:rPr lang="en-GB" sz="5400" dirty="0" err="1">
                <a:latin typeface="Comic Sans MS" panose="030F0702030302020204" pitchFamily="66" charset="0"/>
              </a:rPr>
              <a:t>i</a:t>
            </a:r>
            <a:r>
              <a:rPr lang="en-GB" sz="5400" dirty="0">
                <a:latin typeface="Comic Sans MS" panose="030F0702030302020204" pitchFamily="66" charset="0"/>
              </a:rPr>
              <a:t>    </a:t>
            </a:r>
            <a:r>
              <a:rPr lang="en-GB" sz="5400" dirty="0" err="1">
                <a:latin typeface="Comic Sans MS" panose="030F0702030302020204" pitchFamily="66" charset="0"/>
              </a:rPr>
              <a:t>igh</a:t>
            </a:r>
            <a:r>
              <a:rPr lang="en-GB" sz="5400" dirty="0">
                <a:latin typeface="Comic Sans MS" panose="030F0702030302020204" pitchFamily="66" charset="0"/>
              </a:rPr>
              <a:t>   </a:t>
            </a:r>
            <a:r>
              <a:rPr lang="en-GB" sz="5400" dirty="0" err="1">
                <a:latin typeface="Comic Sans MS" panose="030F0702030302020204" pitchFamily="66" charset="0"/>
              </a:rPr>
              <a:t>ie</a:t>
            </a:r>
            <a:r>
              <a:rPr lang="en-GB" sz="5400" dirty="0">
                <a:latin typeface="Comic Sans MS" panose="030F0702030302020204" pitchFamily="66" charset="0"/>
              </a:rPr>
              <a:t>   </a:t>
            </a:r>
            <a:r>
              <a:rPr lang="en-GB" sz="5400" dirty="0" err="1">
                <a:latin typeface="Comic Sans MS" panose="030F0702030302020204" pitchFamily="66" charset="0"/>
              </a:rPr>
              <a:t>i_e</a:t>
            </a:r>
            <a:r>
              <a:rPr lang="en-GB" sz="5400" dirty="0">
                <a:latin typeface="Comic Sans MS" panose="030F0702030302020204" pitchFamily="66" charset="0"/>
              </a:rPr>
              <a:t>  y</a:t>
            </a:r>
          </a:p>
          <a:p>
            <a:pPr marL="45720" indent="0">
              <a:buNone/>
            </a:pPr>
            <a:endParaRPr lang="en-GB" dirty="0"/>
          </a:p>
        </p:txBody>
      </p:sp>
    </p:spTree>
    <p:extLst>
      <p:ext uri="{BB962C8B-B14F-4D97-AF65-F5344CB8AC3E}">
        <p14:creationId xmlns:p14="http://schemas.microsoft.com/office/powerpoint/2010/main" val="1257283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7504" y="26027"/>
            <a:ext cx="8892480" cy="6736009"/>
          </a:xfrm>
          <a:prstGeom prst="rect">
            <a:avLst/>
          </a:prstGeom>
        </p:spPr>
      </p:pic>
    </p:spTree>
    <p:extLst>
      <p:ext uri="{BB962C8B-B14F-4D97-AF65-F5344CB8AC3E}">
        <p14:creationId xmlns:p14="http://schemas.microsoft.com/office/powerpoint/2010/main" val="1663152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280920" cy="6336704"/>
          </a:xfrm>
          <a:prstGeom prst="rect">
            <a:avLst/>
          </a:prstGeom>
        </p:spPr>
        <p:txBody>
          <a:bodyPr vert="horz" lIns="91440" tIns="45720" rIns="91440" bIns="45720" rtlCol="0" anchor="t">
            <a:normAutofit fontScale="92500"/>
          </a:bodyPr>
          <a:lstStyle/>
          <a:p>
            <a:pPr marL="45720" indent="0" algn="ctr">
              <a:buNone/>
            </a:pPr>
            <a:r>
              <a:rPr lang="en-GB" sz="4300" b="1" u="sng" dirty="0">
                <a:latin typeface="Comic Sans MS" panose="030F0702030302020204" pitchFamily="66" charset="0"/>
              </a:rPr>
              <a:t>Year 2  </a:t>
            </a:r>
          </a:p>
          <a:p>
            <a:r>
              <a:rPr lang="en-GB" sz="2800" dirty="0">
                <a:latin typeface="Comic Sans MS"/>
              </a:rPr>
              <a:t>Reading longer, unfamiliar texts independently</a:t>
            </a:r>
            <a:endParaRPr lang="en-GB" sz="2800" dirty="0">
              <a:latin typeface="Comic Sans MS" panose="030F0702030302020204" pitchFamily="66" charset="0"/>
            </a:endParaRPr>
          </a:p>
          <a:p>
            <a:endParaRPr lang="en-GB" sz="2800" b="1" dirty="0">
              <a:latin typeface="Comic Sans MS" panose="030F0702030302020204" pitchFamily="66" charset="0"/>
            </a:endParaRPr>
          </a:p>
          <a:p>
            <a:r>
              <a:rPr lang="en-GB" sz="2800" dirty="0">
                <a:latin typeface="Comic Sans MS"/>
              </a:rPr>
              <a:t>Reading for meaning</a:t>
            </a:r>
          </a:p>
          <a:p>
            <a:pPr marL="0" indent="0">
              <a:buNone/>
            </a:pPr>
            <a:endParaRPr lang="en-GB" sz="2800" dirty="0"/>
          </a:p>
          <a:p>
            <a:r>
              <a:rPr lang="en-US" sz="2800" b="1" dirty="0">
                <a:latin typeface="Comic Sans MS"/>
              </a:rPr>
              <a:t>Rules for meaning are taught</a:t>
            </a:r>
            <a:r>
              <a:rPr lang="en-US" sz="2800" dirty="0">
                <a:latin typeface="Comic Sans MS"/>
              </a:rPr>
              <a:t>, e.g. plurals indicating more than one, how words are written in the past tense, and how prefixes and suffixes change the meaning of words </a:t>
            </a:r>
            <a:endParaRPr lang="en-US" sz="2800" dirty="0">
              <a:latin typeface="Comic Sans MS" panose="030F0702030302020204" pitchFamily="66" charset="0"/>
            </a:endParaRPr>
          </a:p>
          <a:p>
            <a:endParaRPr lang="en-GB" sz="2800" dirty="0"/>
          </a:p>
          <a:p>
            <a:r>
              <a:rPr lang="en-US" sz="2800" dirty="0">
                <a:latin typeface="Comic Sans MS"/>
              </a:rPr>
              <a:t>Phonics sessions focus more on using </a:t>
            </a:r>
            <a:r>
              <a:rPr lang="en-US" sz="2800" b="1" dirty="0">
                <a:latin typeface="Comic Sans MS"/>
              </a:rPr>
              <a:t>rules for writing, </a:t>
            </a:r>
            <a:r>
              <a:rPr lang="en-US" sz="2800" dirty="0">
                <a:latin typeface="Comic Sans MS"/>
              </a:rPr>
              <a:t>as children should be decoding fluently </a:t>
            </a:r>
            <a:endParaRPr lang="en-US" sz="2800" dirty="0">
              <a:latin typeface="Comic Sans MS" panose="030F0702030302020204" pitchFamily="66" charset="0"/>
            </a:endParaRPr>
          </a:p>
          <a:p>
            <a:endParaRPr lang="en-GB" sz="2800" b="1" dirty="0">
              <a:latin typeface="Comic Sans MS" panose="030F0702030302020204" pitchFamily="66" charset="0"/>
            </a:endParaRPr>
          </a:p>
          <a:p>
            <a:r>
              <a:rPr lang="en-GB" sz="2800" dirty="0">
                <a:latin typeface="Comic Sans MS"/>
              </a:rPr>
              <a:t>Common exception words (reading then spelling)</a:t>
            </a:r>
          </a:p>
          <a:p>
            <a:pPr marL="45720" indent="0">
              <a:buNone/>
            </a:pPr>
            <a:endParaRPr lang="en-GB" sz="4000" dirty="0">
              <a:latin typeface="Comic Sans MS" panose="030F0702030302020204" pitchFamily="66" charset="0"/>
            </a:endParaRPr>
          </a:p>
          <a:p>
            <a:pPr marL="45720" indent="0">
              <a:buNone/>
            </a:pPr>
            <a:endParaRPr lang="en-GB" dirty="0"/>
          </a:p>
        </p:txBody>
      </p:sp>
    </p:spTree>
    <p:extLst>
      <p:ext uri="{BB962C8B-B14F-4D97-AF65-F5344CB8AC3E}">
        <p14:creationId xmlns:p14="http://schemas.microsoft.com/office/powerpoint/2010/main" val="4203410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280920" cy="1224136"/>
          </a:xfrm>
          <a:prstGeom prst="rect">
            <a:avLst/>
          </a:prstGeom>
        </p:spPr>
        <p:txBody>
          <a:bodyPr vert="horz" lIns="91440" tIns="45720" rIns="91440" bIns="45720" rtlCol="0" anchor="t">
            <a:normAutofit/>
          </a:bodyPr>
          <a:lstStyle/>
          <a:p>
            <a:pPr marL="45720" indent="0" algn="ctr">
              <a:buNone/>
            </a:pPr>
            <a:r>
              <a:rPr lang="en-GB" sz="4800" b="1" dirty="0">
                <a:latin typeface="Comic Sans MS" panose="030F0702030302020204" pitchFamily="66" charset="0"/>
              </a:rPr>
              <a:t>Suffixes</a:t>
            </a:r>
          </a:p>
          <a:p>
            <a:pPr marL="45720" indent="0">
              <a:buNone/>
            </a:pPr>
            <a:endParaRPr lang="en-GB" dirty="0"/>
          </a:p>
        </p:txBody>
      </p:sp>
      <p:pic>
        <p:nvPicPr>
          <p:cNvPr id="2" name="Picture 1"/>
          <p:cNvPicPr>
            <a:picLocks noChangeAspect="1"/>
          </p:cNvPicPr>
          <p:nvPr/>
        </p:nvPicPr>
        <p:blipFill rotWithShape="1">
          <a:blip r:embed="rId2"/>
          <a:srcRect t="12606"/>
          <a:stretch/>
        </p:blipFill>
        <p:spPr>
          <a:xfrm>
            <a:off x="1534120" y="1844824"/>
            <a:ext cx="6075759" cy="3803773"/>
          </a:xfrm>
          <a:prstGeom prst="rect">
            <a:avLst/>
          </a:prstGeom>
        </p:spPr>
      </p:pic>
      <p:sp>
        <p:nvSpPr>
          <p:cNvPr id="5" name="TextBox 4">
            <a:extLst>
              <a:ext uri="{FF2B5EF4-FFF2-40B4-BE49-F238E27FC236}">
                <a16:creationId xmlns:a16="http://schemas.microsoft.com/office/drawing/2014/main" id="{504DCD66-DF63-4723-8E05-864D42863914}"/>
              </a:ext>
            </a:extLst>
          </p:cNvPr>
          <p:cNvSpPr txBox="1"/>
          <p:nvPr/>
        </p:nvSpPr>
        <p:spPr>
          <a:xfrm>
            <a:off x="289890" y="1074802"/>
            <a:ext cx="8493031" cy="830997"/>
          </a:xfrm>
          <a:prstGeom prst="rect">
            <a:avLst/>
          </a:prstGeom>
          <a:noFill/>
        </p:spPr>
        <p:txBody>
          <a:bodyPr wrap="none" rtlCol="0">
            <a:spAutoFit/>
          </a:bodyPr>
          <a:lstStyle/>
          <a:p>
            <a:r>
              <a:rPr lang="en-GB" sz="2400" b="1" dirty="0">
                <a:latin typeface="Comic Sans MS" panose="030F0702030302020204" pitchFamily="66" charset="0"/>
              </a:rPr>
              <a:t>These are some of the suffixes taught as part of the </a:t>
            </a:r>
          </a:p>
          <a:p>
            <a:r>
              <a:rPr lang="en-GB" sz="2400" b="1" dirty="0">
                <a:latin typeface="Comic Sans MS" panose="030F0702030302020204" pitchFamily="66" charset="0"/>
              </a:rPr>
              <a:t> Year 2 curriculum</a:t>
            </a:r>
            <a:r>
              <a:rPr lang="en-GB" b="1" dirty="0">
                <a:latin typeface="Comic Sans MS" panose="030F0702030302020204" pitchFamily="66" charset="0"/>
              </a:rPr>
              <a:t>:</a:t>
            </a:r>
          </a:p>
        </p:txBody>
      </p:sp>
    </p:spTree>
    <p:extLst>
      <p:ext uri="{BB962C8B-B14F-4D97-AF65-F5344CB8AC3E}">
        <p14:creationId xmlns:p14="http://schemas.microsoft.com/office/powerpoint/2010/main" val="3555802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424936" cy="6336704"/>
          </a:xfrm>
          <a:prstGeom prst="rect">
            <a:avLst/>
          </a:prstGeom>
        </p:spPr>
        <p:txBody>
          <a:bodyPr>
            <a:normAutofit/>
          </a:bodyPr>
          <a:lstStyle/>
          <a:p>
            <a:pPr marL="45720" indent="0" algn="ctr">
              <a:buNone/>
            </a:pPr>
            <a:endParaRPr lang="en-GB" sz="4000" b="1" dirty="0">
              <a:latin typeface="Comic Sans MS" panose="030F0702030302020204" pitchFamily="66" charset="0"/>
            </a:endParaRPr>
          </a:p>
          <a:p>
            <a:pPr marL="45720" indent="0" algn="ctr">
              <a:buNone/>
            </a:pPr>
            <a:endParaRPr lang="en-GB" sz="4000" b="1" dirty="0">
              <a:latin typeface="Comic Sans MS" panose="030F0702030302020204" pitchFamily="66" charset="0"/>
            </a:endParaRPr>
          </a:p>
          <a:p>
            <a:pPr marL="45720" indent="0" algn="ctr">
              <a:buNone/>
            </a:pPr>
            <a:r>
              <a:rPr lang="en-GB" sz="4000" b="1" dirty="0">
                <a:latin typeface="Comic Sans MS" panose="030F0702030302020204" pitchFamily="66" charset="0"/>
              </a:rPr>
              <a:t>“It must always be remembered that phonics is a step up to word recognition.” </a:t>
            </a:r>
          </a:p>
          <a:p>
            <a:pPr marL="45720" indent="0">
              <a:buNone/>
            </a:pPr>
            <a:endParaRPr lang="en-GB" dirty="0"/>
          </a:p>
        </p:txBody>
      </p:sp>
    </p:spTree>
    <p:extLst>
      <p:ext uri="{BB962C8B-B14F-4D97-AF65-F5344CB8AC3E}">
        <p14:creationId xmlns:p14="http://schemas.microsoft.com/office/powerpoint/2010/main" val="687460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5" name="TextBox 4"/>
          <p:cNvSpPr txBox="1"/>
          <p:nvPr/>
        </p:nvSpPr>
        <p:spPr>
          <a:xfrm>
            <a:off x="359532" y="1885949"/>
            <a:ext cx="8424936" cy="1570623"/>
          </a:xfrm>
          <a:prstGeom prst="rect">
            <a:avLst/>
          </a:prstGeom>
          <a:noFill/>
        </p:spPr>
        <p:txBody>
          <a:bodyPr wrap="square" rtlCol="0">
            <a:spAutoFit/>
          </a:bodyPr>
          <a:lstStyle/>
          <a:p>
            <a:pPr algn="ctr">
              <a:lnSpc>
                <a:spcPct val="150000"/>
              </a:lnSpc>
            </a:pPr>
            <a:r>
              <a:rPr lang="en-GB" sz="7200" u="sng" dirty="0">
                <a:latin typeface="Comic Sans MS" panose="030F0702030302020204" pitchFamily="66" charset="0"/>
              </a:rPr>
              <a:t>Early Reading</a:t>
            </a:r>
          </a:p>
        </p:txBody>
      </p:sp>
    </p:spTree>
    <p:extLst>
      <p:ext uri="{BB962C8B-B14F-4D97-AF65-F5344CB8AC3E}">
        <p14:creationId xmlns:p14="http://schemas.microsoft.com/office/powerpoint/2010/main" val="4156963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5" name="TextBox 4"/>
          <p:cNvSpPr txBox="1"/>
          <p:nvPr/>
        </p:nvSpPr>
        <p:spPr>
          <a:xfrm>
            <a:off x="0" y="0"/>
            <a:ext cx="9144000" cy="5355312"/>
          </a:xfrm>
          <a:prstGeom prst="rect">
            <a:avLst/>
          </a:prstGeom>
          <a:noFill/>
        </p:spPr>
        <p:txBody>
          <a:bodyPr wrap="square" rtlCol="0">
            <a:spAutoFit/>
          </a:bodyPr>
          <a:lstStyle/>
          <a:p>
            <a:pPr algn="ctr">
              <a:lnSpc>
                <a:spcPct val="150000"/>
              </a:lnSpc>
            </a:pPr>
            <a:r>
              <a:rPr lang="en-GB" sz="4000" u="sng" dirty="0">
                <a:latin typeface="Comic Sans MS" panose="030F0702030302020204" pitchFamily="66" charset="0"/>
              </a:rPr>
              <a:t>Fluency</a:t>
            </a:r>
            <a:endParaRPr lang="en-GB" sz="4000" dirty="0">
              <a:latin typeface="Comic Sans MS" panose="030F0702030302020204" pitchFamily="66" charset="0"/>
            </a:endParaRPr>
          </a:p>
          <a:p>
            <a:pPr algn="ctr">
              <a:lnSpc>
                <a:spcPct val="150000"/>
              </a:lnSpc>
            </a:pPr>
            <a:endParaRPr lang="en-GB" sz="3600" dirty="0">
              <a:latin typeface="Comic Sans MS" panose="030F0702030302020204" pitchFamily="66" charset="0"/>
            </a:endParaRPr>
          </a:p>
          <a:p>
            <a:pPr marL="571500" indent="-571500">
              <a:lnSpc>
                <a:spcPct val="150000"/>
              </a:lnSpc>
              <a:buFont typeface="Arial" panose="020B0604020202020204" pitchFamily="34" charset="0"/>
              <a:buChar char="•"/>
            </a:pPr>
            <a:r>
              <a:rPr lang="en-GB" sz="4000" dirty="0">
                <a:latin typeface="Comic Sans MS" panose="030F0702030302020204" pitchFamily="66" charset="0"/>
              </a:rPr>
              <a:t>Automatic word recognition</a:t>
            </a:r>
          </a:p>
          <a:p>
            <a:pPr marL="571500" indent="-571500">
              <a:lnSpc>
                <a:spcPct val="150000"/>
              </a:lnSpc>
              <a:buFont typeface="Arial" panose="020B0604020202020204" pitchFamily="34" charset="0"/>
              <a:buChar char="•"/>
            </a:pPr>
            <a:r>
              <a:rPr lang="en-GB" sz="4000" dirty="0">
                <a:latin typeface="Comic Sans MS" panose="030F0702030302020204" pitchFamily="66" charset="0"/>
              </a:rPr>
              <a:t>Rhythm and phrasing</a:t>
            </a:r>
          </a:p>
          <a:p>
            <a:pPr marL="571500" indent="-571500">
              <a:lnSpc>
                <a:spcPct val="150000"/>
              </a:lnSpc>
              <a:buFont typeface="Arial" panose="020B0604020202020204" pitchFamily="34" charset="0"/>
              <a:buChar char="•"/>
            </a:pPr>
            <a:r>
              <a:rPr lang="en-GB" sz="3600" dirty="0">
                <a:latin typeface="Comic Sans MS" panose="030F0702030302020204" pitchFamily="66" charset="0"/>
              </a:rPr>
              <a:t>Expression</a:t>
            </a:r>
          </a:p>
          <a:p>
            <a:pPr marL="571500" indent="-571500">
              <a:lnSpc>
                <a:spcPct val="150000"/>
              </a:lnSpc>
              <a:buFont typeface="Arial" panose="020B0604020202020204" pitchFamily="34" charset="0"/>
              <a:buChar char="•"/>
            </a:pPr>
            <a:endParaRPr lang="en-GB" sz="3600" dirty="0">
              <a:latin typeface="Comic Sans MS" panose="030F0702030302020204" pitchFamily="66" charset="0"/>
            </a:endParaRPr>
          </a:p>
        </p:txBody>
      </p:sp>
    </p:spTree>
    <p:extLst>
      <p:ext uri="{BB962C8B-B14F-4D97-AF65-F5344CB8AC3E}">
        <p14:creationId xmlns:p14="http://schemas.microsoft.com/office/powerpoint/2010/main" val="862785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5" name="TextBox 4"/>
          <p:cNvSpPr txBox="1"/>
          <p:nvPr/>
        </p:nvSpPr>
        <p:spPr>
          <a:xfrm>
            <a:off x="0" y="0"/>
            <a:ext cx="9144000" cy="6555641"/>
          </a:xfrm>
          <a:prstGeom prst="rect">
            <a:avLst/>
          </a:prstGeom>
          <a:noFill/>
        </p:spPr>
        <p:txBody>
          <a:bodyPr wrap="square" rtlCol="0">
            <a:spAutoFit/>
          </a:bodyPr>
          <a:lstStyle/>
          <a:p>
            <a:pPr algn="ctr">
              <a:lnSpc>
                <a:spcPct val="150000"/>
              </a:lnSpc>
            </a:pPr>
            <a:r>
              <a:rPr lang="en-GB" sz="4000" u="sng" dirty="0">
                <a:latin typeface="Comic Sans MS" panose="030F0702030302020204" pitchFamily="66" charset="0"/>
              </a:rPr>
              <a:t>Vocabulary</a:t>
            </a:r>
            <a:endParaRPr lang="en-GB" sz="4000" dirty="0">
              <a:latin typeface="Comic Sans MS" panose="030F0702030302020204" pitchFamily="66" charset="0"/>
            </a:endParaRPr>
          </a:p>
          <a:p>
            <a:pPr marL="571500" indent="-571500">
              <a:lnSpc>
                <a:spcPct val="150000"/>
              </a:lnSpc>
              <a:buFont typeface="Arial" panose="020B0604020202020204" pitchFamily="34" charset="0"/>
              <a:buChar char="•"/>
            </a:pPr>
            <a:r>
              <a:rPr lang="en-GB" sz="4000" dirty="0">
                <a:latin typeface="Comic Sans MS" panose="030F0702030302020204" pitchFamily="66" charset="0"/>
              </a:rPr>
              <a:t>Wide range of texts</a:t>
            </a:r>
          </a:p>
          <a:p>
            <a:pPr marL="571500" indent="-571500">
              <a:lnSpc>
                <a:spcPct val="150000"/>
              </a:lnSpc>
              <a:buFont typeface="Arial" panose="020B0604020202020204" pitchFamily="34" charset="0"/>
              <a:buChar char="•"/>
            </a:pPr>
            <a:r>
              <a:rPr lang="en-GB" sz="4000" dirty="0">
                <a:latin typeface="Comic Sans MS" panose="030F0702030302020204" pitchFamily="66" charset="0"/>
              </a:rPr>
              <a:t>Discussing meaning of words- encouraging children to ask!</a:t>
            </a:r>
          </a:p>
          <a:p>
            <a:pPr marL="571500" indent="-571500">
              <a:lnSpc>
                <a:spcPct val="150000"/>
              </a:lnSpc>
              <a:buFont typeface="Arial" panose="020B0604020202020204" pitchFamily="34" charset="0"/>
              <a:buChar char="•"/>
            </a:pPr>
            <a:r>
              <a:rPr lang="en-GB" sz="4000" dirty="0">
                <a:latin typeface="Comic Sans MS" panose="030F0702030302020204" pitchFamily="66" charset="0"/>
              </a:rPr>
              <a:t>Checking understanding and clarifying meaning</a:t>
            </a:r>
          </a:p>
          <a:p>
            <a:pPr marL="571500" indent="-571500">
              <a:lnSpc>
                <a:spcPct val="150000"/>
              </a:lnSpc>
              <a:buFont typeface="Arial" panose="020B0604020202020204" pitchFamily="34" charset="0"/>
              <a:buChar char="•"/>
            </a:pPr>
            <a:endParaRPr lang="en-GB" sz="4000" dirty="0">
              <a:latin typeface="Comic Sans MS" panose="030F0702030302020204" pitchFamily="66" charset="0"/>
            </a:endParaRPr>
          </a:p>
        </p:txBody>
      </p:sp>
    </p:spTree>
    <p:extLst>
      <p:ext uri="{BB962C8B-B14F-4D97-AF65-F5344CB8AC3E}">
        <p14:creationId xmlns:p14="http://schemas.microsoft.com/office/powerpoint/2010/main" val="310007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568952" cy="6192688"/>
          </a:xfrm>
          <a:prstGeom prst="rect">
            <a:avLst/>
          </a:prstGeom>
        </p:spPr>
        <p:txBody>
          <a:bodyPr>
            <a:normAutofit/>
          </a:bodyPr>
          <a:lstStyle/>
          <a:p>
            <a:endParaRPr lang="en-GB" sz="2800" dirty="0"/>
          </a:p>
          <a:p>
            <a:pPr marL="0" indent="0" algn="ctr">
              <a:buNone/>
            </a:pPr>
            <a:r>
              <a:rPr lang="en-US" sz="2800" i="1" u="sng" dirty="0">
                <a:latin typeface="Comic Sans MS" panose="030F0702030302020204" pitchFamily="66" charset="0"/>
              </a:rPr>
              <a:t>Reading at Hamble Primary School</a:t>
            </a:r>
          </a:p>
          <a:p>
            <a:pPr marL="0" indent="0" algn="ctr">
              <a:buNone/>
            </a:pPr>
            <a:endParaRPr lang="en-US" sz="2800" dirty="0">
              <a:latin typeface="Comic Sans MS" panose="030F0702030302020204" pitchFamily="66" charset="0"/>
            </a:endParaRPr>
          </a:p>
          <a:p>
            <a:pPr marL="0" indent="0" algn="ctr">
              <a:buNone/>
            </a:pPr>
            <a:r>
              <a:rPr lang="en-US" sz="2800" dirty="0">
                <a:latin typeface="Comic Sans MS" panose="030F0702030302020204" pitchFamily="66" charset="0"/>
              </a:rPr>
              <a:t>Reading is a vitally important part of a child’s development and is a key life skill. At Hamble Primary School we believe that every child can learn to read with the right help and support, and we </a:t>
            </a:r>
            <a:r>
              <a:rPr lang="en-US" sz="2800" dirty="0" err="1">
                <a:latin typeface="Comic Sans MS" panose="030F0702030302020204" pitchFamily="66" charset="0"/>
              </a:rPr>
              <a:t>endeavour</a:t>
            </a:r>
            <a:r>
              <a:rPr lang="en-US" sz="2800" dirty="0">
                <a:latin typeface="Comic Sans MS" panose="030F0702030302020204" pitchFamily="66" charset="0"/>
              </a:rPr>
              <a:t> to </a:t>
            </a:r>
            <a:r>
              <a:rPr lang="en-US" sz="2800">
                <a:latin typeface="Comic Sans MS" panose="030F0702030302020204" pitchFamily="66" charset="0"/>
              </a:rPr>
              <a:t>instil </a:t>
            </a:r>
            <a:r>
              <a:rPr lang="en-US" sz="2800" dirty="0">
                <a:latin typeface="Comic Sans MS" panose="030F0702030302020204" pitchFamily="66" charset="0"/>
              </a:rPr>
              <a:t>a love of reading within all children. We place reading and books at the </a:t>
            </a:r>
            <a:r>
              <a:rPr lang="en-US" sz="2800" dirty="0" err="1">
                <a:latin typeface="Comic Sans MS" panose="030F0702030302020204" pitchFamily="66" charset="0"/>
              </a:rPr>
              <a:t>centre</a:t>
            </a:r>
            <a:r>
              <a:rPr lang="en-US" sz="2800" dirty="0">
                <a:latin typeface="Comic Sans MS" panose="030F0702030302020204" pitchFamily="66" charset="0"/>
              </a:rPr>
              <a:t> of our English curriculum as well as using books as a stimulus and to support learning across the wider curriculum. </a:t>
            </a:r>
            <a:endParaRPr lang="en-GB" sz="30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903311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5" name="TextBox 4"/>
          <p:cNvSpPr txBox="1"/>
          <p:nvPr/>
        </p:nvSpPr>
        <p:spPr>
          <a:xfrm>
            <a:off x="0" y="0"/>
            <a:ext cx="9144000" cy="913583"/>
          </a:xfrm>
          <a:prstGeom prst="rect">
            <a:avLst/>
          </a:prstGeom>
          <a:noFill/>
        </p:spPr>
        <p:txBody>
          <a:bodyPr wrap="square" rtlCol="0">
            <a:spAutoFit/>
          </a:bodyPr>
          <a:lstStyle/>
          <a:p>
            <a:pPr algn="ctr">
              <a:lnSpc>
                <a:spcPct val="150000"/>
              </a:lnSpc>
            </a:pPr>
            <a:r>
              <a:rPr lang="en-GB" sz="4000" u="sng" dirty="0">
                <a:latin typeface="Comic Sans MS" panose="030F0702030302020204" pitchFamily="66" charset="0"/>
              </a:rPr>
              <a:t>Comprehension</a:t>
            </a:r>
            <a:endParaRPr lang="en-GB" sz="4000" dirty="0">
              <a:latin typeface="Comic Sans MS" panose="030F0702030302020204" pitchFamily="66" charset="0"/>
            </a:endParaRPr>
          </a:p>
        </p:txBody>
      </p:sp>
      <p:sp>
        <p:nvSpPr>
          <p:cNvPr id="7" name="TextBox 6"/>
          <p:cNvSpPr txBox="1"/>
          <p:nvPr/>
        </p:nvSpPr>
        <p:spPr>
          <a:xfrm>
            <a:off x="0" y="764705"/>
            <a:ext cx="8820472" cy="6474016"/>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GB" sz="2400" b="1" dirty="0">
                <a:latin typeface="Comic Sans MS" panose="030F0702030302020204" pitchFamily="66" charset="0"/>
              </a:rPr>
              <a:t>Book talk</a:t>
            </a:r>
          </a:p>
          <a:p>
            <a:pPr marL="457200" indent="-457200">
              <a:lnSpc>
                <a:spcPct val="150000"/>
              </a:lnSpc>
              <a:buFont typeface="Arial" panose="020B0604020202020204" pitchFamily="34" charset="0"/>
              <a:buChar char="•"/>
            </a:pPr>
            <a:r>
              <a:rPr lang="en-GB" sz="2400" b="1" dirty="0">
                <a:latin typeface="Comic Sans MS" panose="030F0702030302020204" pitchFamily="66" charset="0"/>
              </a:rPr>
              <a:t>Re-telling of the story in own words</a:t>
            </a:r>
          </a:p>
          <a:p>
            <a:pPr marL="457200" indent="-457200">
              <a:lnSpc>
                <a:spcPct val="150000"/>
              </a:lnSpc>
              <a:buFont typeface="Arial" panose="020B0604020202020204" pitchFamily="34" charset="0"/>
              <a:buChar char="•"/>
            </a:pPr>
            <a:r>
              <a:rPr lang="en-GB" sz="2400" b="1" dirty="0">
                <a:latin typeface="Comic Sans MS" panose="030F0702030302020204" pitchFamily="66" charset="0"/>
              </a:rPr>
              <a:t>Answer questions about the book</a:t>
            </a:r>
          </a:p>
          <a:p>
            <a:pPr>
              <a:lnSpc>
                <a:spcPct val="150000"/>
              </a:lnSpc>
            </a:pPr>
            <a:r>
              <a:rPr lang="en-GB" sz="2400" b="1" dirty="0">
                <a:latin typeface="Comic Sans MS" panose="030F0702030302020204" pitchFamily="66" charset="0"/>
              </a:rPr>
              <a:t>               - Who is the main character/ how are they feeling?</a:t>
            </a:r>
          </a:p>
          <a:p>
            <a:pPr>
              <a:lnSpc>
                <a:spcPct val="150000"/>
              </a:lnSpc>
            </a:pPr>
            <a:r>
              <a:rPr lang="en-GB" sz="2400" b="1" dirty="0">
                <a:latin typeface="Comic Sans MS" panose="030F0702030302020204" pitchFamily="66" charset="0"/>
              </a:rPr>
              <a:t>               - What happened at the </a:t>
            </a:r>
          </a:p>
          <a:p>
            <a:pPr>
              <a:lnSpc>
                <a:spcPct val="150000"/>
              </a:lnSpc>
            </a:pPr>
            <a:r>
              <a:rPr lang="en-GB" sz="2400" b="1" dirty="0">
                <a:latin typeface="Comic Sans MS" panose="030F0702030302020204" pitchFamily="66" charset="0"/>
              </a:rPr>
              <a:t>                 beginning/middle/end of story?</a:t>
            </a:r>
          </a:p>
          <a:p>
            <a:pPr marL="342900" indent="-342900">
              <a:lnSpc>
                <a:spcPct val="150000"/>
              </a:lnSpc>
              <a:buFont typeface="Arial" panose="020B0604020202020204" pitchFamily="34" charset="0"/>
              <a:buChar char="•"/>
            </a:pPr>
            <a:r>
              <a:rPr lang="en-GB" sz="2400" b="1" dirty="0">
                <a:latin typeface="Comic Sans MS" panose="030F0702030302020204" pitchFamily="66" charset="0"/>
              </a:rPr>
              <a:t>Book predictions</a:t>
            </a:r>
          </a:p>
          <a:p>
            <a:pPr marL="342900" indent="-342900">
              <a:lnSpc>
                <a:spcPct val="150000"/>
              </a:lnSpc>
              <a:buFont typeface="Arial" panose="020B0604020202020204" pitchFamily="34" charset="0"/>
              <a:buChar char="•"/>
            </a:pPr>
            <a:r>
              <a:rPr lang="en-GB" sz="2400" b="1" dirty="0">
                <a:latin typeface="Comic Sans MS" panose="030F0702030302020204" pitchFamily="66" charset="0"/>
              </a:rPr>
              <a:t>Fiction or non-fiction?</a:t>
            </a:r>
          </a:p>
          <a:p>
            <a:pPr>
              <a:lnSpc>
                <a:spcPct val="150000"/>
              </a:lnSpc>
            </a:pPr>
            <a:endParaRPr lang="en-GB" sz="3200" dirty="0">
              <a:latin typeface="Comic Sans MS" panose="030F0702030302020204" pitchFamily="66" charset="0"/>
            </a:endParaRPr>
          </a:p>
          <a:p>
            <a:pPr>
              <a:lnSpc>
                <a:spcPct val="150000"/>
              </a:lnSpc>
            </a:pPr>
            <a:endParaRPr lang="en-GB" sz="3200" dirty="0">
              <a:latin typeface="Comic Sans MS" panose="030F0702030302020204" pitchFamily="66" charset="0"/>
            </a:endParaRPr>
          </a:p>
        </p:txBody>
      </p:sp>
    </p:spTree>
    <p:extLst>
      <p:ext uri="{BB962C8B-B14F-4D97-AF65-F5344CB8AC3E}">
        <p14:creationId xmlns:p14="http://schemas.microsoft.com/office/powerpoint/2010/main" val="2515945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5" name="TextBox 4"/>
          <p:cNvSpPr txBox="1"/>
          <p:nvPr/>
        </p:nvSpPr>
        <p:spPr>
          <a:xfrm>
            <a:off x="0" y="0"/>
            <a:ext cx="9144000" cy="913583"/>
          </a:xfrm>
          <a:prstGeom prst="rect">
            <a:avLst/>
          </a:prstGeom>
          <a:noFill/>
        </p:spPr>
        <p:txBody>
          <a:bodyPr wrap="square" rtlCol="0">
            <a:spAutoFit/>
          </a:bodyPr>
          <a:lstStyle/>
          <a:p>
            <a:pPr algn="ctr">
              <a:lnSpc>
                <a:spcPct val="150000"/>
              </a:lnSpc>
            </a:pPr>
            <a:r>
              <a:rPr lang="en-GB" sz="4000" b="1" u="sng" dirty="0">
                <a:latin typeface="Comic Sans MS" panose="030F0702030302020204" pitchFamily="66" charset="0"/>
              </a:rPr>
              <a:t>Reading aloud</a:t>
            </a:r>
          </a:p>
        </p:txBody>
      </p:sp>
      <p:sp>
        <p:nvSpPr>
          <p:cNvPr id="7" name="TextBox 6"/>
          <p:cNvSpPr txBox="1"/>
          <p:nvPr/>
        </p:nvSpPr>
        <p:spPr>
          <a:xfrm>
            <a:off x="143508" y="972410"/>
            <a:ext cx="8856984" cy="3785652"/>
          </a:xfrm>
          <a:prstGeom prst="rect">
            <a:avLst/>
          </a:prstGeom>
          <a:noFill/>
        </p:spPr>
        <p:txBody>
          <a:bodyPr wrap="square" rtlCol="0">
            <a:spAutoFit/>
          </a:bodyPr>
          <a:lstStyle/>
          <a:p>
            <a:pPr>
              <a:lnSpc>
                <a:spcPct val="150000"/>
              </a:lnSpc>
            </a:pPr>
            <a:r>
              <a:rPr lang="en-GB" sz="3200" b="1" dirty="0">
                <a:latin typeface="Comic Sans MS" panose="030F0702030302020204" pitchFamily="66" charset="0"/>
              </a:rPr>
              <a:t>Why do we re-read texts several times?</a:t>
            </a:r>
          </a:p>
          <a:p>
            <a:pPr>
              <a:lnSpc>
                <a:spcPct val="150000"/>
              </a:lnSpc>
            </a:pPr>
            <a:endParaRPr lang="en-GB" sz="3200" b="1" dirty="0">
              <a:latin typeface="Comic Sans MS" panose="030F0702030302020204" pitchFamily="66" charset="0"/>
            </a:endParaRPr>
          </a:p>
          <a:p>
            <a:pPr marL="514350" indent="-514350" algn="ctr">
              <a:lnSpc>
                <a:spcPct val="150000"/>
              </a:lnSpc>
              <a:buFont typeface="+mj-lt"/>
              <a:buAutoNum type="arabicPeriod"/>
            </a:pPr>
            <a:r>
              <a:rPr lang="en-GB" sz="3200" b="1" dirty="0">
                <a:latin typeface="Comic Sans MS" panose="030F0702030302020204" pitchFamily="66" charset="0"/>
              </a:rPr>
              <a:t>Decoding</a:t>
            </a:r>
          </a:p>
          <a:p>
            <a:pPr marL="514350" indent="-514350" algn="ctr">
              <a:lnSpc>
                <a:spcPct val="150000"/>
              </a:lnSpc>
              <a:buFont typeface="+mj-lt"/>
              <a:buAutoNum type="arabicPeriod"/>
            </a:pPr>
            <a:r>
              <a:rPr lang="en-US" sz="3200" b="1" dirty="0">
                <a:latin typeface="Comic Sans MS" panose="030F0702030302020204" pitchFamily="66" charset="0"/>
              </a:rPr>
              <a:t>P</a:t>
            </a:r>
            <a:r>
              <a:rPr lang="en-GB" sz="3200" b="1" dirty="0" err="1">
                <a:latin typeface="Comic Sans MS" panose="030F0702030302020204" pitchFamily="66" charset="0"/>
              </a:rPr>
              <a:t>rosody</a:t>
            </a:r>
            <a:endParaRPr lang="en-GB" sz="3200" b="1" dirty="0">
              <a:latin typeface="Comic Sans MS" panose="030F0702030302020204" pitchFamily="66" charset="0"/>
            </a:endParaRPr>
          </a:p>
          <a:p>
            <a:pPr marL="514350" indent="-514350" algn="ctr">
              <a:lnSpc>
                <a:spcPct val="150000"/>
              </a:lnSpc>
              <a:buFont typeface="+mj-lt"/>
              <a:buAutoNum type="arabicPeriod"/>
            </a:pPr>
            <a:r>
              <a:rPr lang="en-GB" sz="3200" b="1" dirty="0">
                <a:latin typeface="Comic Sans MS" panose="030F0702030302020204" pitchFamily="66" charset="0"/>
              </a:rPr>
              <a:t>Comprehension</a:t>
            </a:r>
          </a:p>
        </p:txBody>
      </p:sp>
      <p:sp>
        <p:nvSpPr>
          <p:cNvPr id="6" name="Rectangle 5">
            <a:extLst>
              <a:ext uri="{FF2B5EF4-FFF2-40B4-BE49-F238E27FC236}">
                <a16:creationId xmlns:a16="http://schemas.microsoft.com/office/drawing/2014/main" id="{608B1F85-52D4-4C08-9F7B-13296E2DABC6}"/>
              </a:ext>
            </a:extLst>
          </p:cNvPr>
          <p:cNvSpPr/>
          <p:nvPr/>
        </p:nvSpPr>
        <p:spPr>
          <a:xfrm>
            <a:off x="539552" y="6169708"/>
            <a:ext cx="4572000" cy="646331"/>
          </a:xfrm>
          <a:prstGeom prst="rect">
            <a:avLst/>
          </a:prstGeom>
        </p:spPr>
        <p:txBody>
          <a:bodyPr>
            <a:spAutoFit/>
          </a:bodyPr>
          <a:lstStyle/>
          <a:p>
            <a:r>
              <a:rPr lang="en-GB" dirty="0">
                <a:hlinkClick r:id="rId3"/>
              </a:rPr>
              <a:t>For parents | Letters and Sounds (littlewandlelettersandsounds.org.uk)</a:t>
            </a:r>
            <a:endParaRPr lang="en-GB" dirty="0"/>
          </a:p>
        </p:txBody>
      </p:sp>
    </p:spTree>
    <p:extLst>
      <p:ext uri="{BB962C8B-B14F-4D97-AF65-F5344CB8AC3E}">
        <p14:creationId xmlns:p14="http://schemas.microsoft.com/office/powerpoint/2010/main" val="3592964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3609" y="0"/>
            <a:ext cx="9144000" cy="2862322"/>
          </a:xfrm>
          <a:prstGeom prst="rect">
            <a:avLst/>
          </a:prstGeom>
          <a:noFill/>
        </p:spPr>
        <p:txBody>
          <a:bodyPr wrap="square" rtlCol="0">
            <a:spAutoFit/>
          </a:bodyPr>
          <a:lstStyle/>
          <a:p>
            <a:pPr algn="ctr">
              <a:lnSpc>
                <a:spcPct val="150000"/>
              </a:lnSpc>
            </a:pPr>
            <a:r>
              <a:rPr lang="en-US" sz="4000" u="sng" dirty="0">
                <a:latin typeface="Comic Sans MS" panose="030F0702030302020204" pitchFamily="66" charset="0"/>
              </a:rPr>
              <a:t>How you can help at home </a:t>
            </a:r>
          </a:p>
          <a:p>
            <a:pPr algn="ctr">
              <a:lnSpc>
                <a:spcPct val="150000"/>
              </a:lnSpc>
            </a:pPr>
            <a:r>
              <a:rPr lang="en-US" sz="4000" b="1" dirty="0">
                <a:latin typeface="Comic Sans MS" panose="030F0702030302020204" pitchFamily="66" charset="0"/>
              </a:rPr>
              <a:t>Regular reading is key!!!!! </a:t>
            </a:r>
          </a:p>
          <a:p>
            <a:pPr marL="571500" indent="-571500">
              <a:lnSpc>
                <a:spcPct val="150000"/>
              </a:lnSpc>
              <a:buFont typeface="Arial" panose="020B0604020202020204" pitchFamily="34" charset="0"/>
              <a:buChar char="•"/>
            </a:pPr>
            <a:endParaRPr lang="en-GB" sz="4000" b="1" dirty="0">
              <a:latin typeface="Comic Sans MS" panose="030F0702030302020204" pitchFamily="66" charset="0"/>
            </a:endParaRPr>
          </a:p>
        </p:txBody>
      </p:sp>
      <p:pic>
        <p:nvPicPr>
          <p:cNvPr id="2" name="Picture 1"/>
          <p:cNvPicPr>
            <a:picLocks noChangeAspect="1"/>
          </p:cNvPicPr>
          <p:nvPr/>
        </p:nvPicPr>
        <p:blipFill>
          <a:blip r:embed="rId3"/>
          <a:stretch>
            <a:fillRect/>
          </a:stretch>
        </p:blipFill>
        <p:spPr>
          <a:xfrm>
            <a:off x="107504" y="2492896"/>
            <a:ext cx="9002887" cy="4365104"/>
          </a:xfrm>
          <a:prstGeom prst="rect">
            <a:avLst/>
          </a:prstGeom>
        </p:spPr>
      </p:pic>
    </p:spTree>
    <p:extLst>
      <p:ext uri="{BB962C8B-B14F-4D97-AF65-F5344CB8AC3E}">
        <p14:creationId xmlns:p14="http://schemas.microsoft.com/office/powerpoint/2010/main" val="1438436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92696"/>
            <a:ext cx="8229600" cy="2808312"/>
          </a:xfrm>
        </p:spPr>
        <p:txBody>
          <a:bodyPr>
            <a:normAutofit/>
          </a:bodyPr>
          <a:lstStyle/>
          <a:p>
            <a:pPr algn="ctr"/>
            <a:r>
              <a:rPr lang="en-US" sz="6000" dirty="0">
                <a:latin typeface="Comic Sans MS" panose="030F0702030302020204" pitchFamily="66" charset="0"/>
              </a:rPr>
              <a:t>Thank you!</a:t>
            </a:r>
            <a:br>
              <a:rPr lang="en-US" sz="6000" dirty="0">
                <a:latin typeface="Comic Sans MS" panose="030F0702030302020204" pitchFamily="66" charset="0"/>
              </a:rPr>
            </a:br>
            <a:r>
              <a:rPr lang="en-US" sz="6000" dirty="0">
                <a:latin typeface="Comic Sans MS" panose="030F0702030302020204" pitchFamily="66" charset="0"/>
              </a:rPr>
              <a:t>Any questions?</a:t>
            </a:r>
            <a:endParaRPr lang="en-GB" sz="6000" dirty="0">
              <a:latin typeface="Comic Sans MS" panose="030F0702030302020204" pitchFamily="66" charset="0"/>
            </a:endParaRPr>
          </a:p>
        </p:txBody>
      </p:sp>
      <p:pic>
        <p:nvPicPr>
          <p:cNvPr id="3" name="Picture 2">
            <a:extLst>
              <a:ext uri="{FF2B5EF4-FFF2-40B4-BE49-F238E27FC236}">
                <a16:creationId xmlns:a16="http://schemas.microsoft.com/office/drawing/2014/main" id="{9D4C37F4-DE68-46F6-A49B-B498640775EE}"/>
              </a:ext>
            </a:extLst>
          </p:cNvPr>
          <p:cNvPicPr>
            <a:picLocks noChangeAspect="1"/>
          </p:cNvPicPr>
          <p:nvPr/>
        </p:nvPicPr>
        <p:blipFill>
          <a:blip r:embed="rId2"/>
          <a:stretch>
            <a:fillRect/>
          </a:stretch>
        </p:blipFill>
        <p:spPr>
          <a:xfrm>
            <a:off x="3131840" y="3140968"/>
            <a:ext cx="2638425" cy="2562225"/>
          </a:xfrm>
          <a:prstGeom prst="rect">
            <a:avLst/>
          </a:prstGeom>
        </p:spPr>
      </p:pic>
    </p:spTree>
    <p:extLst>
      <p:ext uri="{BB962C8B-B14F-4D97-AF65-F5344CB8AC3E}">
        <p14:creationId xmlns:p14="http://schemas.microsoft.com/office/powerpoint/2010/main" val="2097384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36700" y="160338"/>
            <a:ext cx="8208912" cy="2709203"/>
          </a:xfrm>
          <a:prstGeom prst="rect">
            <a:avLst/>
          </a:prstGeom>
          <a:noFill/>
        </p:spPr>
        <p:txBody>
          <a:bodyPr wrap="square" rtlCol="0">
            <a:spAutoFit/>
          </a:bodyPr>
          <a:lstStyle/>
          <a:p>
            <a:pPr algn="ctr">
              <a:lnSpc>
                <a:spcPct val="150000"/>
              </a:lnSpc>
            </a:pPr>
            <a:r>
              <a:rPr lang="en-GB" sz="6000" dirty="0">
                <a:latin typeface="Comic Sans MS" panose="030F0702030302020204" pitchFamily="66" charset="0"/>
              </a:rPr>
              <a:t>Phonics – Where it all started!</a:t>
            </a:r>
          </a:p>
        </p:txBody>
      </p:sp>
      <p:sp>
        <p:nvSpPr>
          <p:cNvPr id="6" name="AutoShape 2" descr="https://media03.eylj.org/uploads/media6/pages/s_2945/p_09-2016/m_3376abe56f72ab877da870a3b9697bf1.jpg?x=0"/>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a:blip r:embed="rId2"/>
          <a:stretch>
            <a:fillRect/>
          </a:stretch>
        </p:blipFill>
        <p:spPr>
          <a:xfrm>
            <a:off x="2051720" y="2996952"/>
            <a:ext cx="5501852" cy="3153034"/>
          </a:xfrm>
          <a:prstGeom prst="rect">
            <a:avLst/>
          </a:prstGeom>
        </p:spPr>
      </p:pic>
    </p:spTree>
    <p:extLst>
      <p:ext uri="{BB962C8B-B14F-4D97-AF65-F5344CB8AC3E}">
        <p14:creationId xmlns:p14="http://schemas.microsoft.com/office/powerpoint/2010/main" val="3884991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251520" y="188640"/>
            <a:ext cx="8568952" cy="6192688"/>
          </a:xfrm>
          <a:prstGeom prst="rect">
            <a:avLst/>
          </a:prstGeom>
        </p:spPr>
        <p:txBody>
          <a:bodyPr>
            <a:normAutofit fontScale="92500" lnSpcReduction="10000"/>
          </a:bodyPr>
          <a:lstStyle/>
          <a:p>
            <a:pPr marL="45720" indent="0">
              <a:buNone/>
            </a:pPr>
            <a:r>
              <a:rPr lang="en-GB" sz="3000" b="1" dirty="0">
                <a:solidFill>
                  <a:schemeClr val="tx1"/>
                </a:solidFill>
                <a:latin typeface="Comic Sans MS" panose="030F0702030302020204" pitchFamily="66" charset="0"/>
              </a:rPr>
              <a:t>Phonics is </a:t>
            </a:r>
            <a:r>
              <a:rPr lang="en-GB" sz="3000" b="1" dirty="0">
                <a:latin typeface="Comic Sans MS" panose="030F0702030302020204" pitchFamily="66" charset="0"/>
              </a:rPr>
              <a:t>the recommended </a:t>
            </a:r>
            <a:r>
              <a:rPr lang="en-GB" sz="3000" b="1" dirty="0">
                <a:solidFill>
                  <a:schemeClr val="tx1"/>
                </a:solidFill>
                <a:latin typeface="Comic Sans MS" panose="030F0702030302020204" pitchFamily="66" charset="0"/>
              </a:rPr>
              <a:t>strategy through which children should be taught </a:t>
            </a:r>
            <a:r>
              <a:rPr lang="en-GB" sz="3000" b="1" dirty="0">
                <a:latin typeface="Comic Sans MS" panose="030F0702030302020204" pitchFamily="66" charset="0"/>
              </a:rPr>
              <a:t>to learn to </a:t>
            </a:r>
            <a:r>
              <a:rPr lang="en-GB" sz="3000" b="1" dirty="0">
                <a:solidFill>
                  <a:schemeClr val="tx1"/>
                </a:solidFill>
                <a:latin typeface="Comic Sans MS" panose="030F0702030302020204" pitchFamily="66" charset="0"/>
              </a:rPr>
              <a:t>read.</a:t>
            </a:r>
          </a:p>
          <a:p>
            <a:pPr marL="45720" indent="0">
              <a:buNone/>
            </a:pPr>
            <a:endParaRPr lang="en-US" sz="3000" b="1" dirty="0">
              <a:latin typeface="Comic Sans MS" panose="030F0702030302020204" pitchFamily="66" charset="0"/>
            </a:endParaRPr>
          </a:p>
          <a:p>
            <a:pPr marL="45720" indent="0">
              <a:buNone/>
            </a:pPr>
            <a:r>
              <a:rPr lang="en-US" sz="3000" b="1" dirty="0">
                <a:solidFill>
                  <a:schemeClr val="tx1"/>
                </a:solidFill>
                <a:latin typeface="Comic Sans MS" panose="030F0702030302020204" pitchFamily="66" charset="0"/>
              </a:rPr>
              <a:t>As a school we use the </a:t>
            </a:r>
            <a:r>
              <a:rPr lang="en-US" sz="3000" b="1" dirty="0">
                <a:latin typeface="Comic Sans MS" panose="030F0702030302020204" pitchFamily="66" charset="0"/>
              </a:rPr>
              <a:t>complete systematic synthetic phonics </a:t>
            </a:r>
            <a:r>
              <a:rPr lang="en-US" sz="3000" b="1" dirty="0" err="1">
                <a:latin typeface="Comic Sans MS" panose="030F0702030302020204" pitchFamily="66" charset="0"/>
              </a:rPr>
              <a:t>programme</a:t>
            </a:r>
            <a:r>
              <a:rPr lang="en-US" sz="3000" b="1" dirty="0">
                <a:latin typeface="Comic Sans MS" panose="030F0702030302020204" pitchFamily="66" charset="0"/>
              </a:rPr>
              <a:t> Little </a:t>
            </a:r>
            <a:r>
              <a:rPr lang="en-US" sz="3000" b="1" dirty="0" err="1">
                <a:latin typeface="Comic Sans MS" panose="030F0702030302020204" pitchFamily="66" charset="0"/>
              </a:rPr>
              <a:t>Wandle</a:t>
            </a:r>
            <a:r>
              <a:rPr lang="en-US" sz="3000" b="1" dirty="0">
                <a:latin typeface="Comic Sans MS" panose="030F0702030302020204" pitchFamily="66" charset="0"/>
              </a:rPr>
              <a:t> Letters and Sounds Revised.</a:t>
            </a:r>
            <a:endParaRPr lang="en-GB" sz="3000" b="1" dirty="0">
              <a:solidFill>
                <a:schemeClr val="tx1"/>
              </a:solidFill>
              <a:latin typeface="Comic Sans MS" panose="030F0702030302020204" pitchFamily="66" charset="0"/>
            </a:endParaRPr>
          </a:p>
          <a:p>
            <a:pPr marL="45720" indent="0">
              <a:buNone/>
            </a:pPr>
            <a:endParaRPr lang="en-GB" sz="3000" b="1" dirty="0">
              <a:solidFill>
                <a:schemeClr val="tx1"/>
              </a:solidFill>
              <a:latin typeface="Comic Sans MS" panose="030F0702030302020204" pitchFamily="66" charset="0"/>
            </a:endParaRPr>
          </a:p>
          <a:p>
            <a:pPr marL="45720" indent="0">
              <a:buNone/>
            </a:pPr>
            <a:r>
              <a:rPr lang="en-GB" sz="3000" b="1" dirty="0">
                <a:solidFill>
                  <a:schemeClr val="tx1"/>
                </a:solidFill>
                <a:latin typeface="Comic Sans MS" panose="030F0702030302020204" pitchFamily="66" charset="0"/>
              </a:rPr>
              <a:t>There are </a:t>
            </a:r>
            <a:r>
              <a:rPr lang="en-GB" sz="3000" b="1" dirty="0">
                <a:latin typeface="Comic Sans MS" panose="030F0702030302020204" pitchFamily="66" charset="0"/>
              </a:rPr>
              <a:t>5</a:t>
            </a:r>
            <a:r>
              <a:rPr lang="en-GB" sz="3000" b="1" dirty="0">
                <a:solidFill>
                  <a:schemeClr val="tx1"/>
                </a:solidFill>
                <a:latin typeface="Comic Sans MS" panose="030F0702030302020204" pitchFamily="66" charset="0"/>
              </a:rPr>
              <a:t> phases in Little </a:t>
            </a:r>
            <a:r>
              <a:rPr lang="en-GB" sz="3000" b="1" dirty="0" err="1">
                <a:solidFill>
                  <a:schemeClr val="tx1"/>
                </a:solidFill>
                <a:latin typeface="Comic Sans MS" panose="030F0702030302020204" pitchFamily="66" charset="0"/>
              </a:rPr>
              <a:t>Wandle</a:t>
            </a:r>
            <a:r>
              <a:rPr lang="en-GB" sz="3000" b="1" dirty="0">
                <a:solidFill>
                  <a:schemeClr val="tx1"/>
                </a:solidFill>
                <a:latin typeface="Comic Sans MS" panose="030F0702030302020204" pitchFamily="66" charset="0"/>
              </a:rPr>
              <a:t> Letters and </a:t>
            </a:r>
          </a:p>
          <a:p>
            <a:pPr marL="45720" indent="0">
              <a:buNone/>
            </a:pPr>
            <a:r>
              <a:rPr lang="en-GB" sz="3000" b="1" dirty="0">
                <a:latin typeface="Comic Sans MS" panose="030F0702030302020204" pitchFamily="66" charset="0"/>
              </a:rPr>
              <a:t>Sounds </a:t>
            </a:r>
            <a:r>
              <a:rPr lang="en-GB" sz="3000" b="1" dirty="0">
                <a:solidFill>
                  <a:schemeClr val="tx1"/>
                </a:solidFill>
                <a:latin typeface="Comic Sans MS" panose="030F0702030302020204" pitchFamily="66" charset="0"/>
              </a:rPr>
              <a:t> .  </a:t>
            </a:r>
          </a:p>
          <a:p>
            <a:pPr marL="45720" indent="0">
              <a:buNone/>
            </a:pPr>
            <a:endParaRPr lang="en-GB" sz="2400" b="1" dirty="0">
              <a:latin typeface="Comic Sans MS" panose="030F0702030302020204" pitchFamily="66" charset="0"/>
            </a:endParaRPr>
          </a:p>
          <a:p>
            <a:pPr marL="45720" indent="0">
              <a:buNone/>
            </a:pPr>
            <a:r>
              <a:rPr lang="en-GB" sz="3000" b="1" dirty="0">
                <a:latin typeface="Comic Sans MS" panose="030F0702030302020204" pitchFamily="66" charset="0"/>
              </a:rPr>
              <a:t>It runs alongside other teaching methods such as whole class reading sessions and sharing stories to help children develop vital skills and give them a real love of reading.</a:t>
            </a:r>
          </a:p>
          <a:p>
            <a:pPr marL="45720" indent="0">
              <a:buNone/>
            </a:pPr>
            <a:endParaRPr lang="en-GB" sz="30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4241221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6632"/>
            <a:ext cx="8640960" cy="6552728"/>
          </a:xfrm>
          <a:prstGeom prst="rect">
            <a:avLst/>
          </a:prstGeom>
        </p:spPr>
        <p:txBody>
          <a:bodyPr>
            <a:normAutofit fontScale="55000" lnSpcReduction="20000"/>
          </a:bodyPr>
          <a:lstStyle/>
          <a:p>
            <a:endParaRPr lang="en-GB" sz="4000" dirty="0">
              <a:latin typeface="Comic Sans MS" panose="030F0702030302020204" pitchFamily="66" charset="0"/>
            </a:endParaRPr>
          </a:p>
          <a:p>
            <a:pPr marL="0" indent="0">
              <a:buNone/>
            </a:pPr>
            <a:r>
              <a:rPr lang="en-US" sz="4000" u="sng" dirty="0">
                <a:latin typeface="Comic Sans MS" panose="030F0702030302020204" pitchFamily="66" charset="0"/>
              </a:rPr>
              <a:t>Key Vocabulary  </a:t>
            </a:r>
          </a:p>
          <a:p>
            <a:r>
              <a:rPr lang="en-US" sz="4000" b="1" dirty="0">
                <a:latin typeface="Comic Sans MS" panose="030F0702030302020204" pitchFamily="66" charset="0"/>
              </a:rPr>
              <a:t>Phoneme – </a:t>
            </a:r>
            <a:r>
              <a:rPr lang="en-US" sz="4000" dirty="0">
                <a:latin typeface="Comic Sans MS" panose="030F0702030302020204" pitchFamily="66" charset="0"/>
              </a:rPr>
              <a:t>A unit of sound.</a:t>
            </a:r>
          </a:p>
          <a:p>
            <a:pPr marL="0" indent="0">
              <a:buNone/>
            </a:pPr>
            <a:r>
              <a:rPr lang="en-US" sz="4000" dirty="0">
                <a:latin typeface="Comic Sans MS" panose="030F0702030302020204" pitchFamily="66" charset="0"/>
              </a:rPr>
              <a:t> </a:t>
            </a:r>
          </a:p>
          <a:p>
            <a:r>
              <a:rPr lang="en-US" sz="4000" b="1" dirty="0">
                <a:latin typeface="Comic Sans MS" panose="030F0702030302020204" pitchFamily="66" charset="0"/>
              </a:rPr>
              <a:t>Grapheme – </a:t>
            </a:r>
            <a:r>
              <a:rPr lang="en-US" sz="4000" dirty="0">
                <a:latin typeface="Comic Sans MS" panose="030F0702030302020204" pitchFamily="66" charset="0"/>
              </a:rPr>
              <a:t>The way a phoneme is represented in writing. </a:t>
            </a:r>
          </a:p>
          <a:p>
            <a:pPr marL="0" indent="0">
              <a:buNone/>
            </a:pPr>
            <a:endParaRPr lang="en-US" sz="4000" dirty="0">
              <a:latin typeface="Comic Sans MS" panose="030F0702030302020204" pitchFamily="66" charset="0"/>
            </a:endParaRPr>
          </a:p>
          <a:p>
            <a:r>
              <a:rPr lang="en-US" sz="4000" b="1" dirty="0">
                <a:latin typeface="Comic Sans MS" panose="030F0702030302020204" pitchFamily="66" charset="0"/>
              </a:rPr>
              <a:t>GPC - </a:t>
            </a:r>
            <a:r>
              <a:rPr lang="en-US" sz="4000" dirty="0">
                <a:latin typeface="Comic Sans MS" panose="030F0702030302020204" pitchFamily="66" charset="0"/>
              </a:rPr>
              <a:t>Grapheme to Phoneme Correspondence: the individual letters or letters strings which represent individual sounds in the language, i.e. the way a letter ‘sounds’ when it is read aloud. </a:t>
            </a:r>
          </a:p>
          <a:p>
            <a:pPr marL="0" indent="0">
              <a:buNone/>
            </a:pPr>
            <a:endParaRPr lang="en-US" sz="4000" dirty="0">
              <a:latin typeface="Comic Sans MS" panose="030F0702030302020204" pitchFamily="66" charset="0"/>
            </a:endParaRPr>
          </a:p>
          <a:p>
            <a:r>
              <a:rPr lang="en-US" sz="4000" b="1" dirty="0">
                <a:latin typeface="Comic Sans MS" panose="030F0702030302020204" pitchFamily="66" charset="0"/>
              </a:rPr>
              <a:t>Segment – </a:t>
            </a:r>
            <a:r>
              <a:rPr lang="en-US" sz="4000" dirty="0">
                <a:latin typeface="Comic Sans MS" panose="030F0702030302020204" pitchFamily="66" charset="0"/>
              </a:rPr>
              <a:t>The breaking up of a word into the individual phonemes that it consists of, e.g. ‘sit’ = /s/ /</a:t>
            </a:r>
            <a:r>
              <a:rPr lang="en-US" sz="4000" dirty="0" err="1">
                <a:latin typeface="Comic Sans MS" panose="030F0702030302020204" pitchFamily="66" charset="0"/>
              </a:rPr>
              <a:t>i</a:t>
            </a:r>
            <a:r>
              <a:rPr lang="en-US" sz="4000" dirty="0">
                <a:latin typeface="Comic Sans MS" panose="030F0702030302020204" pitchFamily="66" charset="0"/>
              </a:rPr>
              <a:t>/ /t/ </a:t>
            </a:r>
          </a:p>
          <a:p>
            <a:pPr marL="0" indent="0">
              <a:buNone/>
            </a:pPr>
            <a:endParaRPr lang="en-US" sz="4000" dirty="0">
              <a:latin typeface="Comic Sans MS" panose="030F0702030302020204" pitchFamily="66" charset="0"/>
            </a:endParaRPr>
          </a:p>
          <a:p>
            <a:r>
              <a:rPr lang="en-US" sz="4000" b="1" dirty="0">
                <a:latin typeface="Comic Sans MS" panose="030F0702030302020204" pitchFamily="66" charset="0"/>
              </a:rPr>
              <a:t>Blend – </a:t>
            </a:r>
            <a:r>
              <a:rPr lang="en-US" sz="4000" dirty="0">
                <a:latin typeface="Comic Sans MS" panose="030F0702030302020204" pitchFamily="66" charset="0"/>
              </a:rPr>
              <a:t>The joining of phonemes when they are said aloud, to form a word. </a:t>
            </a:r>
          </a:p>
          <a:p>
            <a:pPr marL="0" indent="0">
              <a:buNone/>
            </a:pPr>
            <a:endParaRPr lang="en-US" sz="4000" dirty="0">
              <a:latin typeface="Comic Sans MS" panose="030F0702030302020204" pitchFamily="66" charset="0"/>
            </a:endParaRPr>
          </a:p>
          <a:p>
            <a:r>
              <a:rPr lang="en-US" sz="4000" b="1" dirty="0">
                <a:latin typeface="Comic Sans MS" panose="030F0702030302020204" pitchFamily="66" charset="0"/>
              </a:rPr>
              <a:t>Rhyme – </a:t>
            </a:r>
            <a:r>
              <a:rPr lang="en-US" sz="4000" dirty="0">
                <a:latin typeface="Comic Sans MS" panose="030F0702030302020204" pitchFamily="66" charset="0"/>
              </a:rPr>
              <a:t>When the end syllable of two words makes the same sound, the word </a:t>
            </a:r>
            <a:r>
              <a:rPr lang="en-US" sz="4000" b="1" dirty="0">
                <a:latin typeface="Comic Sans MS" panose="030F0702030302020204" pitchFamily="66" charset="0"/>
              </a:rPr>
              <a:t>rhyme. </a:t>
            </a:r>
          </a:p>
          <a:p>
            <a:pPr marL="0" indent="0">
              <a:buNone/>
            </a:pPr>
            <a:endParaRPr lang="en-US" sz="4000" b="1" dirty="0">
              <a:latin typeface="Comic Sans MS" panose="030F0702030302020204" pitchFamily="66" charset="0"/>
            </a:endParaRPr>
          </a:p>
          <a:p>
            <a:r>
              <a:rPr lang="en-US" sz="4000" b="1" dirty="0">
                <a:latin typeface="Comic Sans MS" panose="030F0702030302020204" pitchFamily="66" charset="0"/>
              </a:rPr>
              <a:t>Syllable – </a:t>
            </a:r>
            <a:r>
              <a:rPr lang="en-US" sz="4000" dirty="0">
                <a:latin typeface="Comic Sans MS" panose="030F0702030302020204" pitchFamily="66" charset="0"/>
              </a:rPr>
              <a:t>A unit of pronunciation that has one vowel sound, with or without surrounding consonants. </a:t>
            </a:r>
          </a:p>
          <a:p>
            <a:pPr marL="45720" indent="0">
              <a:buNone/>
            </a:pPr>
            <a:endParaRPr lang="en-GB" dirty="0"/>
          </a:p>
        </p:txBody>
      </p:sp>
    </p:spTree>
    <p:extLst>
      <p:ext uri="{BB962C8B-B14F-4D97-AF65-F5344CB8AC3E}">
        <p14:creationId xmlns:p14="http://schemas.microsoft.com/office/powerpoint/2010/main" val="3938179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6632"/>
            <a:ext cx="8640960" cy="6552728"/>
          </a:xfrm>
          <a:prstGeom prst="rect">
            <a:avLst/>
          </a:prstGeom>
        </p:spPr>
        <p:txBody>
          <a:bodyPr>
            <a:normAutofit lnSpcReduction="10000"/>
          </a:bodyPr>
          <a:lstStyle/>
          <a:p>
            <a:r>
              <a:rPr lang="en-US" sz="2500" b="1" dirty="0">
                <a:latin typeface="Comic Sans MS" panose="030F0702030302020204" pitchFamily="66" charset="0"/>
              </a:rPr>
              <a:t>Digraph – </a:t>
            </a:r>
            <a:r>
              <a:rPr lang="en-US" sz="2500" dirty="0">
                <a:latin typeface="Comic Sans MS" panose="030F0702030302020204" pitchFamily="66" charset="0"/>
              </a:rPr>
              <a:t>2 letters that make 1 sound, e.g. /</a:t>
            </a:r>
            <a:r>
              <a:rPr lang="en-US" sz="2500" dirty="0" err="1">
                <a:latin typeface="Comic Sans MS" panose="030F0702030302020204" pitchFamily="66" charset="0"/>
              </a:rPr>
              <a:t>ch</a:t>
            </a:r>
            <a:r>
              <a:rPr lang="en-US" sz="2500" dirty="0">
                <a:latin typeface="Comic Sans MS" panose="030F0702030302020204" pitchFamily="66" charset="0"/>
              </a:rPr>
              <a:t>/ or /ay/ </a:t>
            </a:r>
          </a:p>
          <a:p>
            <a:pPr marL="0" indent="0">
              <a:buNone/>
            </a:pPr>
            <a:endParaRPr lang="en-US" sz="2500" dirty="0">
              <a:latin typeface="Comic Sans MS" panose="030F0702030302020204" pitchFamily="66" charset="0"/>
            </a:endParaRPr>
          </a:p>
          <a:p>
            <a:r>
              <a:rPr lang="en-US" sz="2500" b="1" dirty="0" err="1">
                <a:latin typeface="Comic Sans MS" panose="030F0702030302020204" pitchFamily="66" charset="0"/>
              </a:rPr>
              <a:t>Trigraph</a:t>
            </a:r>
            <a:r>
              <a:rPr lang="en-US" sz="2500" b="1" dirty="0">
                <a:latin typeface="Comic Sans MS" panose="030F0702030302020204" pitchFamily="66" charset="0"/>
              </a:rPr>
              <a:t> – </a:t>
            </a:r>
            <a:r>
              <a:rPr lang="en-US" sz="2500" dirty="0">
                <a:latin typeface="Comic Sans MS" panose="030F0702030302020204" pitchFamily="66" charset="0"/>
              </a:rPr>
              <a:t>3 letters that make 1 sound, e.g. /</a:t>
            </a:r>
            <a:r>
              <a:rPr lang="en-US" sz="2500" dirty="0" err="1">
                <a:latin typeface="Comic Sans MS" panose="030F0702030302020204" pitchFamily="66" charset="0"/>
              </a:rPr>
              <a:t>igh</a:t>
            </a:r>
            <a:r>
              <a:rPr lang="en-US" sz="2500" dirty="0">
                <a:latin typeface="Comic Sans MS" panose="030F0702030302020204" pitchFamily="66" charset="0"/>
              </a:rPr>
              <a:t>/ </a:t>
            </a:r>
          </a:p>
          <a:p>
            <a:pPr marL="0" indent="0">
              <a:buNone/>
            </a:pPr>
            <a:endParaRPr lang="en-US" sz="2500" dirty="0">
              <a:latin typeface="Comic Sans MS" panose="030F0702030302020204" pitchFamily="66" charset="0"/>
            </a:endParaRPr>
          </a:p>
          <a:p>
            <a:r>
              <a:rPr lang="en-US" sz="2500" b="1" dirty="0">
                <a:latin typeface="Comic Sans MS" panose="030F0702030302020204" pitchFamily="66" charset="0"/>
              </a:rPr>
              <a:t>Split Vowel Digraph – </a:t>
            </a:r>
            <a:r>
              <a:rPr lang="en-US" sz="2500" dirty="0">
                <a:latin typeface="Comic Sans MS" panose="030F0702030302020204" pitchFamily="66" charset="0"/>
              </a:rPr>
              <a:t>when a vowel digraph (e.g. /</a:t>
            </a:r>
            <a:r>
              <a:rPr lang="en-US" sz="2500" dirty="0" err="1">
                <a:latin typeface="Comic Sans MS" panose="030F0702030302020204" pitchFamily="66" charset="0"/>
              </a:rPr>
              <a:t>oe</a:t>
            </a:r>
            <a:r>
              <a:rPr lang="en-US" sz="2500" dirty="0">
                <a:latin typeface="Comic Sans MS" panose="030F0702030302020204" pitchFamily="66" charset="0"/>
              </a:rPr>
              <a:t>/) is divided by a consonant, e.g. in the word ‘home’. </a:t>
            </a:r>
          </a:p>
          <a:p>
            <a:pPr marL="0" indent="0">
              <a:buNone/>
            </a:pPr>
            <a:endParaRPr lang="en-US" sz="2500" dirty="0">
              <a:latin typeface="Comic Sans MS" panose="030F0702030302020204" pitchFamily="66" charset="0"/>
            </a:endParaRPr>
          </a:p>
          <a:p>
            <a:r>
              <a:rPr lang="en-US" sz="2500" b="1" dirty="0">
                <a:latin typeface="Comic Sans MS" panose="030F0702030302020204" pitchFamily="66" charset="0"/>
              </a:rPr>
              <a:t>Tricky words (previously ‘sight words’) - </a:t>
            </a:r>
            <a:r>
              <a:rPr lang="en-US" sz="2500" dirty="0">
                <a:latin typeface="Comic Sans MS" panose="030F0702030302020204" pitchFamily="66" charset="0"/>
              </a:rPr>
              <a:t>Words that have a part that cannot be read using phonics, e.g. to, me, come. These are taught as part of phonics sessions. </a:t>
            </a:r>
          </a:p>
          <a:p>
            <a:endParaRPr lang="en-US" sz="2500" dirty="0">
              <a:latin typeface="Comic Sans MS" panose="030F0702030302020204" pitchFamily="66" charset="0"/>
            </a:endParaRPr>
          </a:p>
          <a:p>
            <a:r>
              <a:rPr lang="en-US" sz="2500" b="1" dirty="0">
                <a:latin typeface="Comic Sans MS" panose="030F0702030302020204" pitchFamily="66" charset="0"/>
              </a:rPr>
              <a:t>Prefix – </a:t>
            </a:r>
            <a:r>
              <a:rPr lang="en-US" sz="2500" dirty="0">
                <a:latin typeface="Comic Sans MS" panose="030F0702030302020204" pitchFamily="66" charset="0"/>
              </a:rPr>
              <a:t>A unit of meaning added to the start of a root word, e.g. un-, dis-, re-.</a:t>
            </a:r>
          </a:p>
          <a:p>
            <a:endParaRPr lang="en-US" sz="2500" dirty="0">
              <a:latin typeface="Comic Sans MS" panose="030F0702030302020204" pitchFamily="66" charset="0"/>
            </a:endParaRPr>
          </a:p>
          <a:p>
            <a:r>
              <a:rPr lang="en-GB" sz="2500" b="1" dirty="0">
                <a:latin typeface="Comic Sans MS" panose="030F0702030302020204" pitchFamily="66" charset="0"/>
              </a:rPr>
              <a:t>Suffix – </a:t>
            </a:r>
            <a:r>
              <a:rPr lang="en-GB" sz="2500" dirty="0">
                <a:latin typeface="Comic Sans MS" panose="030F0702030302020204" pitchFamily="66" charset="0"/>
              </a:rPr>
              <a:t>A unit </a:t>
            </a:r>
            <a:r>
              <a:rPr lang="en-US" sz="2800" dirty="0">
                <a:latin typeface="Comic Sans MS" panose="030F0702030302020204" pitchFamily="66" charset="0"/>
              </a:rPr>
              <a:t>of meaning added to the end of a root word, e.g. –</a:t>
            </a:r>
            <a:r>
              <a:rPr lang="en-US" sz="2500" dirty="0" err="1">
                <a:latin typeface="Comic Sans MS" panose="030F0702030302020204" pitchFamily="66" charset="0"/>
              </a:rPr>
              <a:t>ing</a:t>
            </a:r>
            <a:r>
              <a:rPr lang="en-US" sz="2500" dirty="0">
                <a:latin typeface="Comic Sans MS" panose="030F0702030302020204" pitchFamily="66" charset="0"/>
              </a:rPr>
              <a:t>, -ness, -</a:t>
            </a:r>
            <a:r>
              <a:rPr lang="en-US" sz="2500" dirty="0" err="1">
                <a:latin typeface="Comic Sans MS" panose="030F0702030302020204" pitchFamily="66" charset="0"/>
              </a:rPr>
              <a:t>ly</a:t>
            </a:r>
            <a:r>
              <a:rPr lang="en-US" sz="2500" dirty="0">
                <a:latin typeface="Comic Sans MS" panose="030F0702030302020204" pitchFamily="66" charset="0"/>
              </a:rPr>
              <a:t>. </a:t>
            </a:r>
            <a:r>
              <a:rPr lang="en-GB" sz="2500" dirty="0">
                <a:latin typeface="Comic Sans MS" panose="030F0702030302020204" pitchFamily="66" charset="0"/>
              </a:rPr>
              <a:t> </a:t>
            </a:r>
          </a:p>
          <a:p>
            <a:pPr marL="45720" indent="0">
              <a:buNone/>
            </a:pPr>
            <a:endParaRPr lang="en-GB" dirty="0"/>
          </a:p>
        </p:txBody>
      </p:sp>
    </p:spTree>
    <p:extLst>
      <p:ext uri="{BB962C8B-B14F-4D97-AF65-F5344CB8AC3E}">
        <p14:creationId xmlns:p14="http://schemas.microsoft.com/office/powerpoint/2010/main" val="3383047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548680"/>
            <a:ext cx="8712968" cy="5976664"/>
          </a:xfrm>
          <a:prstGeom prst="rect">
            <a:avLst/>
          </a:prstGeom>
        </p:spPr>
        <p:txBody>
          <a:bodyPr vert="horz" lIns="91440" tIns="45720" rIns="91440" bIns="45720" rtlCol="0" anchor="t">
            <a:normAutofit/>
          </a:bodyPr>
          <a:lstStyle/>
          <a:p>
            <a:pPr marL="45720" indent="0" algn="ctr">
              <a:buNone/>
            </a:pPr>
            <a:r>
              <a:rPr lang="en-GB" sz="4300" b="1" u="sng" dirty="0">
                <a:latin typeface="Comic Sans MS" panose="030F0702030302020204" pitchFamily="66" charset="0"/>
              </a:rPr>
              <a:t>Phase 3 </a:t>
            </a:r>
          </a:p>
          <a:p>
            <a:r>
              <a:rPr lang="en-GB" sz="3600" dirty="0">
                <a:latin typeface="Comic Sans MS"/>
              </a:rPr>
              <a:t>Digraphs and trigraphs</a:t>
            </a:r>
          </a:p>
          <a:p>
            <a:endParaRPr lang="en-GB" sz="3600" dirty="0">
              <a:latin typeface="Comic Sans MS" panose="030F0702030302020204" pitchFamily="66" charset="0"/>
            </a:endParaRPr>
          </a:p>
          <a:p>
            <a:r>
              <a:rPr lang="en-GB" sz="3600" dirty="0">
                <a:latin typeface="Comic Sans MS" panose="030F0702030302020204" pitchFamily="66" charset="0"/>
              </a:rPr>
              <a:t>Blending for reading </a:t>
            </a:r>
          </a:p>
          <a:p>
            <a:pPr marL="45720" indent="0">
              <a:buNone/>
            </a:pPr>
            <a:endParaRPr lang="en-GB" sz="3600" dirty="0">
              <a:latin typeface="Comic Sans MS" panose="030F0702030302020204" pitchFamily="66" charset="0"/>
            </a:endParaRPr>
          </a:p>
          <a:p>
            <a:r>
              <a:rPr lang="en-GB" sz="3600" dirty="0">
                <a:latin typeface="Comic Sans MS" panose="030F0702030302020204" pitchFamily="66" charset="0"/>
              </a:rPr>
              <a:t>Segmentation for spelling </a:t>
            </a:r>
          </a:p>
          <a:p>
            <a:pPr marL="45720" indent="0">
              <a:buNone/>
            </a:pPr>
            <a:endParaRPr lang="en-GB" sz="3600" dirty="0">
              <a:latin typeface="Comic Sans MS" panose="030F0702030302020204" pitchFamily="66" charset="0"/>
            </a:endParaRPr>
          </a:p>
          <a:p>
            <a:r>
              <a:rPr lang="en-GB" sz="3600" dirty="0">
                <a:latin typeface="Comic Sans MS" panose="030F0702030302020204" pitchFamily="66" charset="0"/>
              </a:rPr>
              <a:t>Tricky words</a:t>
            </a:r>
          </a:p>
          <a:p>
            <a:r>
              <a:rPr lang="en-GB" sz="3600" dirty="0">
                <a:hlinkClick r:id="rId3"/>
              </a:rPr>
              <a:t>For parents | Letters and Sounds (littlewandlelettersandsounds.org.uk)</a:t>
            </a:r>
            <a:endParaRPr lang="en-GB" sz="3600" dirty="0">
              <a:latin typeface="Comic Sans MS" panose="030F0702030302020204" pitchFamily="66" charset="0"/>
            </a:endParaRPr>
          </a:p>
          <a:p>
            <a:pPr marL="45720" indent="0">
              <a:buNone/>
            </a:pPr>
            <a:endParaRPr lang="en-GB" sz="4000" dirty="0">
              <a:latin typeface="Comic Sans MS" panose="030F0702030302020204" pitchFamily="66" charset="0"/>
            </a:endParaRPr>
          </a:p>
          <a:p>
            <a:pPr marL="45720" indent="0">
              <a:buNone/>
            </a:pPr>
            <a:endParaRPr lang="en-GB" dirty="0"/>
          </a:p>
        </p:txBody>
      </p:sp>
      <p:pic>
        <p:nvPicPr>
          <p:cNvPr id="5" name="Picture 4"/>
          <p:cNvPicPr>
            <a:picLocks noChangeAspect="1"/>
          </p:cNvPicPr>
          <p:nvPr/>
        </p:nvPicPr>
        <p:blipFill>
          <a:blip r:embed="rId4"/>
          <a:stretch>
            <a:fillRect/>
          </a:stretch>
        </p:blipFill>
        <p:spPr>
          <a:xfrm>
            <a:off x="7020272" y="221652"/>
            <a:ext cx="1728192" cy="1828170"/>
          </a:xfrm>
          <a:prstGeom prst="rect">
            <a:avLst/>
          </a:prstGeom>
        </p:spPr>
      </p:pic>
      <p:sp>
        <p:nvSpPr>
          <p:cNvPr id="2" name="Rectangle 1">
            <a:extLst>
              <a:ext uri="{FF2B5EF4-FFF2-40B4-BE49-F238E27FC236}">
                <a16:creationId xmlns:a16="http://schemas.microsoft.com/office/drawing/2014/main" id="{16632039-A3FC-4F33-B007-7419FFE1BC1C}"/>
              </a:ext>
            </a:extLst>
          </p:cNvPr>
          <p:cNvSpPr/>
          <p:nvPr/>
        </p:nvSpPr>
        <p:spPr>
          <a:xfrm>
            <a:off x="4572000" y="5939988"/>
            <a:ext cx="184731" cy="369332"/>
          </a:xfrm>
          <a:prstGeom prst="rect">
            <a:avLst/>
          </a:prstGeom>
        </p:spPr>
        <p:txBody>
          <a:bodyPr wrap="none">
            <a:spAutoFit/>
          </a:bodyPr>
          <a:lstStyle/>
          <a:p>
            <a:endParaRPr lang="en-GB" dirty="0"/>
          </a:p>
        </p:txBody>
      </p:sp>
    </p:spTree>
    <p:extLst>
      <p:ext uri="{BB962C8B-B14F-4D97-AF65-F5344CB8AC3E}">
        <p14:creationId xmlns:p14="http://schemas.microsoft.com/office/powerpoint/2010/main" val="2485321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640960" cy="5976664"/>
          </a:xfrm>
          <a:prstGeom prst="rect">
            <a:avLst/>
          </a:prstGeom>
        </p:spPr>
        <p:txBody>
          <a:bodyPr>
            <a:normAutofit/>
          </a:bodyPr>
          <a:lstStyle/>
          <a:p>
            <a:pPr marL="45720" indent="0">
              <a:buNone/>
            </a:pPr>
            <a:r>
              <a:rPr lang="en-GB" sz="4000" u="sng" dirty="0">
                <a:latin typeface="Comic Sans MS" panose="030F0702030302020204" pitchFamily="66" charset="0"/>
              </a:rPr>
              <a:t>Digraphs</a:t>
            </a:r>
          </a:p>
          <a:p>
            <a:pPr marL="45720" indent="0">
              <a:buNone/>
            </a:pPr>
            <a:endParaRPr lang="en-GB" sz="4000" dirty="0">
              <a:latin typeface="Comic Sans MS" panose="030F0702030302020204" pitchFamily="66" charset="0"/>
            </a:endParaRPr>
          </a:p>
          <a:p>
            <a:endParaRPr lang="en-GB" sz="4000" dirty="0">
              <a:latin typeface="Comic Sans MS" panose="030F0702030302020204" pitchFamily="66" charset="0"/>
            </a:endParaRPr>
          </a:p>
          <a:p>
            <a:pPr marL="45720" indent="0">
              <a:buNone/>
            </a:pPr>
            <a:endParaRPr lang="en-GB" sz="4000" dirty="0">
              <a:latin typeface="Comic Sans MS" panose="030F0702030302020204" pitchFamily="66" charset="0"/>
            </a:endParaRPr>
          </a:p>
          <a:p>
            <a:pPr marL="45720" indent="0">
              <a:buNone/>
            </a:pPr>
            <a:r>
              <a:rPr lang="en-GB" sz="4000" u="sng" dirty="0" err="1">
                <a:latin typeface="Comic Sans MS" panose="030F0702030302020204" pitchFamily="66" charset="0"/>
              </a:rPr>
              <a:t>Trigraphs</a:t>
            </a:r>
            <a:r>
              <a:rPr lang="en-GB" sz="4000" u="sng" dirty="0">
                <a:latin typeface="Comic Sans MS" panose="030F0702030302020204" pitchFamily="66" charset="0"/>
              </a:rPr>
              <a:t> </a:t>
            </a:r>
            <a:r>
              <a:rPr lang="en-GB" sz="4000" dirty="0">
                <a:latin typeface="Comic Sans MS" panose="030F0702030302020204" pitchFamily="66" charset="0"/>
              </a:rPr>
              <a:t> </a:t>
            </a:r>
          </a:p>
          <a:p>
            <a:pPr marL="45720" indent="0">
              <a:buNone/>
            </a:pPr>
            <a:r>
              <a:rPr lang="en-GB" sz="4000" dirty="0" err="1">
                <a:latin typeface="Comic Sans MS" panose="030F0702030302020204" pitchFamily="66" charset="0"/>
              </a:rPr>
              <a:t>igh</a:t>
            </a:r>
            <a:r>
              <a:rPr lang="en-GB" sz="4000" dirty="0">
                <a:latin typeface="Comic Sans MS" panose="030F0702030302020204" pitchFamily="66" charset="0"/>
              </a:rPr>
              <a:t>	</a:t>
            </a:r>
            <a:r>
              <a:rPr lang="en-GB" sz="4000" i="1" dirty="0">
                <a:latin typeface="Comic Sans MS" panose="030F0702030302020204" pitchFamily="66" charset="0"/>
              </a:rPr>
              <a:t>l</a:t>
            </a:r>
            <a:r>
              <a:rPr lang="en-GB" sz="4000" i="1" u="sng" dirty="0">
                <a:solidFill>
                  <a:schemeClr val="accent5"/>
                </a:solidFill>
                <a:latin typeface="Comic Sans MS" panose="030F0702030302020204" pitchFamily="66" charset="0"/>
              </a:rPr>
              <a:t>igh</a:t>
            </a:r>
            <a:r>
              <a:rPr lang="en-GB" sz="4000" i="1" dirty="0">
                <a:latin typeface="Comic Sans MS" panose="030F0702030302020204" pitchFamily="66" charset="0"/>
              </a:rPr>
              <a:t>t</a:t>
            </a:r>
            <a:r>
              <a:rPr lang="en-GB" sz="4000" dirty="0">
                <a:latin typeface="Comic Sans MS" panose="030F0702030302020204" pitchFamily="66" charset="0"/>
              </a:rPr>
              <a:t>	     ear  </a:t>
            </a:r>
            <a:r>
              <a:rPr lang="en-GB" sz="4000" i="1" dirty="0">
                <a:latin typeface="Comic Sans MS" panose="030F0702030302020204" pitchFamily="66" charset="0"/>
              </a:rPr>
              <a:t>h</a:t>
            </a:r>
            <a:r>
              <a:rPr lang="en-GB" sz="4000" i="1" u="sng" dirty="0">
                <a:solidFill>
                  <a:schemeClr val="accent5"/>
                </a:solidFill>
                <a:latin typeface="Comic Sans MS" panose="030F0702030302020204" pitchFamily="66" charset="0"/>
              </a:rPr>
              <a:t>ear</a:t>
            </a:r>
            <a:r>
              <a:rPr lang="en-GB" sz="4000" dirty="0">
                <a:latin typeface="Comic Sans MS" panose="030F0702030302020204" pitchFamily="66" charset="0"/>
              </a:rPr>
              <a:t>	air  </a:t>
            </a:r>
            <a:r>
              <a:rPr lang="en-GB" sz="4000" i="1" dirty="0">
                <a:latin typeface="Comic Sans MS" panose="030F0702030302020204" pitchFamily="66" charset="0"/>
              </a:rPr>
              <a:t>f</a:t>
            </a:r>
            <a:r>
              <a:rPr lang="en-GB" sz="4000" i="1" u="sng" dirty="0">
                <a:solidFill>
                  <a:schemeClr val="accent5"/>
                </a:solidFill>
                <a:latin typeface="Comic Sans MS" panose="030F0702030302020204" pitchFamily="66" charset="0"/>
              </a:rPr>
              <a:t>air</a:t>
            </a:r>
            <a:r>
              <a:rPr lang="en-GB" sz="4000" dirty="0">
                <a:latin typeface="Comic Sans MS" panose="030F0702030302020204" pitchFamily="66" charset="0"/>
              </a:rPr>
              <a: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046990"/>
            <a:ext cx="1457325" cy="147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465808" y="764704"/>
            <a:ext cx="2430278" cy="707886"/>
          </a:xfrm>
          <a:prstGeom prst="rect">
            <a:avLst/>
          </a:prstGeom>
          <a:noFill/>
        </p:spPr>
        <p:txBody>
          <a:bodyPr wrap="square" rtlCol="0">
            <a:spAutoFit/>
          </a:bodyPr>
          <a:lstStyle/>
          <a:p>
            <a:r>
              <a:rPr lang="en-GB" sz="4000" dirty="0" err="1">
                <a:solidFill>
                  <a:schemeClr val="accent5"/>
                </a:solidFill>
                <a:latin typeface="Comic Sans MS" pitchFamily="66" charset="0"/>
              </a:rPr>
              <a:t>th</a:t>
            </a:r>
            <a:r>
              <a:rPr lang="en-GB" sz="4000" dirty="0">
                <a:solidFill>
                  <a:srgbClr val="FF0000"/>
                </a:solidFill>
                <a:latin typeface="Comic Sans MS" pitchFamily="66" charset="0"/>
              </a:rPr>
              <a:t> </a:t>
            </a:r>
            <a:r>
              <a:rPr lang="en-GB" sz="4000" i="1" u="sng" dirty="0">
                <a:solidFill>
                  <a:schemeClr val="accent5"/>
                </a:solidFill>
                <a:latin typeface="Comic Sans MS" pitchFamily="66" charset="0"/>
              </a:rPr>
              <a:t>th</a:t>
            </a:r>
            <a:r>
              <a:rPr lang="en-GB" sz="4000" i="1" dirty="0">
                <a:solidFill>
                  <a:schemeClr val="bg1">
                    <a:lumMod val="50000"/>
                  </a:schemeClr>
                </a:solidFill>
                <a:latin typeface="Comic Sans MS" pitchFamily="66" charset="0"/>
              </a:rPr>
              <a:t>em</a:t>
            </a:r>
          </a:p>
        </p:txBody>
      </p:sp>
      <p:sp>
        <p:nvSpPr>
          <p:cNvPr id="4" name="TextBox 3"/>
          <p:cNvSpPr txBox="1"/>
          <p:nvPr/>
        </p:nvSpPr>
        <p:spPr>
          <a:xfrm>
            <a:off x="4923470" y="1815479"/>
            <a:ext cx="2160240" cy="707886"/>
          </a:xfrm>
          <a:prstGeom prst="rect">
            <a:avLst/>
          </a:prstGeom>
          <a:noFill/>
        </p:spPr>
        <p:txBody>
          <a:bodyPr wrap="square" rtlCol="0">
            <a:spAutoFit/>
          </a:bodyPr>
          <a:lstStyle/>
          <a:p>
            <a:r>
              <a:rPr lang="en-GB" sz="4000" dirty="0" err="1">
                <a:solidFill>
                  <a:schemeClr val="accent5"/>
                </a:solidFill>
                <a:latin typeface="Comic Sans MS" pitchFamily="66" charset="0"/>
              </a:rPr>
              <a:t>sh</a:t>
            </a:r>
            <a:r>
              <a:rPr lang="en-GB" sz="4000" dirty="0">
                <a:solidFill>
                  <a:srgbClr val="7030A0"/>
                </a:solidFill>
                <a:latin typeface="Comic Sans MS" pitchFamily="66" charset="0"/>
              </a:rPr>
              <a:t>   </a:t>
            </a:r>
            <a:r>
              <a:rPr lang="en-GB" sz="4000" dirty="0">
                <a:solidFill>
                  <a:schemeClr val="bg1">
                    <a:lumMod val="50000"/>
                  </a:schemeClr>
                </a:solidFill>
                <a:latin typeface="Comic Sans MS" pitchFamily="66" charset="0"/>
              </a:rPr>
              <a:t>fi</a:t>
            </a:r>
            <a:r>
              <a:rPr lang="en-GB" sz="4000" u="sng" dirty="0">
                <a:solidFill>
                  <a:schemeClr val="accent5"/>
                </a:solidFill>
                <a:latin typeface="Comic Sans MS" pitchFamily="66" charset="0"/>
              </a:rPr>
              <a:t>sh</a:t>
            </a:r>
            <a:r>
              <a:rPr lang="en-GB" sz="4000" dirty="0"/>
              <a:t> </a:t>
            </a:r>
          </a:p>
        </p:txBody>
      </p:sp>
      <p:sp>
        <p:nvSpPr>
          <p:cNvPr id="5" name="TextBox 4"/>
          <p:cNvSpPr txBox="1"/>
          <p:nvPr/>
        </p:nvSpPr>
        <p:spPr>
          <a:xfrm>
            <a:off x="6372200" y="416048"/>
            <a:ext cx="2555776" cy="707886"/>
          </a:xfrm>
          <a:prstGeom prst="rect">
            <a:avLst/>
          </a:prstGeom>
          <a:noFill/>
        </p:spPr>
        <p:txBody>
          <a:bodyPr wrap="square" rtlCol="0">
            <a:spAutoFit/>
          </a:bodyPr>
          <a:lstStyle/>
          <a:p>
            <a:r>
              <a:rPr lang="en-GB" sz="4000" dirty="0" err="1">
                <a:solidFill>
                  <a:schemeClr val="accent5"/>
                </a:solidFill>
                <a:latin typeface="Comic Sans MS" pitchFamily="66" charset="0"/>
              </a:rPr>
              <a:t>ai</a:t>
            </a:r>
            <a:r>
              <a:rPr lang="en-GB" sz="4000" dirty="0">
                <a:solidFill>
                  <a:schemeClr val="accent4">
                    <a:lumMod val="50000"/>
                  </a:schemeClr>
                </a:solidFill>
                <a:latin typeface="Comic Sans MS" pitchFamily="66" charset="0"/>
              </a:rPr>
              <a:t>  </a:t>
            </a:r>
            <a:r>
              <a:rPr lang="en-GB" sz="4000" i="1" dirty="0">
                <a:solidFill>
                  <a:schemeClr val="bg1">
                    <a:lumMod val="50000"/>
                  </a:schemeClr>
                </a:solidFill>
                <a:latin typeface="Comic Sans MS" pitchFamily="66" charset="0"/>
              </a:rPr>
              <a:t>r</a:t>
            </a:r>
            <a:r>
              <a:rPr lang="en-GB" sz="4000" i="1" u="sng" dirty="0">
                <a:solidFill>
                  <a:schemeClr val="accent5"/>
                </a:solidFill>
                <a:latin typeface="Comic Sans MS" pitchFamily="66" charset="0"/>
              </a:rPr>
              <a:t>ai</a:t>
            </a:r>
            <a:r>
              <a:rPr lang="en-GB" sz="4000" i="1" dirty="0">
                <a:solidFill>
                  <a:schemeClr val="bg1">
                    <a:lumMod val="50000"/>
                  </a:schemeClr>
                </a:solidFill>
                <a:latin typeface="Comic Sans MS" pitchFamily="66" charset="0"/>
              </a:rPr>
              <a:t>n</a:t>
            </a:r>
          </a:p>
        </p:txBody>
      </p:sp>
    </p:spTree>
    <p:extLst>
      <p:ext uri="{BB962C8B-B14F-4D97-AF65-F5344CB8AC3E}">
        <p14:creationId xmlns:p14="http://schemas.microsoft.com/office/powerpoint/2010/main" val="388766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31520"/>
            <a:ext cx="8064896" cy="5145752"/>
          </a:xfrm>
          <a:prstGeom prst="rect">
            <a:avLst/>
          </a:prstGeom>
        </p:spPr>
        <p:txBody>
          <a:bodyPr vert="horz" lIns="91440" tIns="45720" rIns="91440" bIns="45720" rtlCol="0" anchor="t">
            <a:noAutofit/>
          </a:bodyPr>
          <a:lstStyle/>
          <a:p>
            <a:pPr marL="45720" indent="0" algn="ctr">
              <a:buNone/>
            </a:pPr>
            <a:r>
              <a:rPr lang="en-GB" sz="4300" b="1" u="sng" dirty="0">
                <a:latin typeface="Comic Sans MS"/>
              </a:rPr>
              <a:t> Sound buttons</a:t>
            </a:r>
            <a:endParaRPr lang="en-GB" sz="4300" b="1" u="sng" dirty="0">
              <a:solidFill>
                <a:schemeClr val="tx1"/>
              </a:solidFill>
              <a:latin typeface="Comic Sans MS" panose="030F0702030302020204" pitchFamily="66" charset="0"/>
            </a:endParaRPr>
          </a:p>
          <a:p>
            <a:endParaRPr lang="en-GB" sz="4000" dirty="0">
              <a:latin typeface="Comic Sans MS" panose="030F0702030302020204" pitchFamily="66" charset="0"/>
            </a:endParaRPr>
          </a:p>
          <a:p>
            <a:pPr marL="45720" indent="0">
              <a:buNone/>
            </a:pPr>
            <a:r>
              <a:rPr lang="en-GB" sz="4000" dirty="0">
                <a:latin typeface="Comic Sans MS"/>
              </a:rPr>
              <a:t>Segmenting e.g.   s a t </a:t>
            </a:r>
            <a:endParaRPr lang="en-GB" sz="1050" dirty="0">
              <a:latin typeface="Comic Sans MS" panose="030F0702030302020204" pitchFamily="66" charset="0"/>
            </a:endParaRPr>
          </a:p>
          <a:p>
            <a:pPr marL="45720" indent="0">
              <a:buNone/>
            </a:pPr>
            <a:r>
              <a:rPr lang="en-GB" sz="4800" dirty="0">
                <a:latin typeface="Comic Sans MS" panose="030F0702030302020204" pitchFamily="66" charset="0"/>
              </a:rPr>
              <a:t>                                                                                                         </a:t>
            </a:r>
          </a:p>
          <a:p>
            <a:pPr marL="45720" indent="0">
              <a:buNone/>
            </a:pPr>
            <a:r>
              <a:rPr lang="en-GB" sz="4000" dirty="0">
                <a:latin typeface="Comic Sans MS" panose="030F0702030302020204" pitchFamily="66" charset="0"/>
              </a:rPr>
              <a:t>Blending </a:t>
            </a:r>
          </a:p>
          <a:p>
            <a:pPr marL="45720" indent="0">
              <a:buNone/>
            </a:pPr>
            <a:endParaRPr lang="en-GB" sz="4000" dirty="0">
              <a:latin typeface="Comic Sans MS" panose="030F0702030302020204" pitchFamily="66" charset="0"/>
            </a:endParaRPr>
          </a:p>
        </p:txBody>
      </p:sp>
      <p:pic>
        <p:nvPicPr>
          <p:cNvPr id="7170" name="Picture 2"/>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2625" b="100000" l="4284" r="97194"/>
                    </a14:imgEffect>
                  </a14:imgLayer>
                </a14:imgProps>
              </a:ext>
              <a:ext uri="{28A0092B-C50C-407E-A947-70E740481C1C}">
                <a14:useLocalDpi xmlns:a14="http://schemas.microsoft.com/office/drawing/2010/main" val="0"/>
              </a:ext>
            </a:extLst>
          </a:blip>
          <a:srcRect/>
          <a:stretch>
            <a:fillRect/>
          </a:stretch>
        </p:blipFill>
        <p:spPr bwMode="auto">
          <a:xfrm>
            <a:off x="5796136" y="1630544"/>
            <a:ext cx="3224212" cy="3809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a:extLst>
              <a:ext uri="{FF2B5EF4-FFF2-40B4-BE49-F238E27FC236}">
                <a16:creationId xmlns:a16="http://schemas.microsoft.com/office/drawing/2014/main" id="{34AFBD16-ADB2-4B4C-B320-E74C061CCA15}"/>
              </a:ext>
            </a:extLst>
          </p:cNvPr>
          <p:cNvSpPr/>
          <p:nvPr/>
        </p:nvSpPr>
        <p:spPr>
          <a:xfrm>
            <a:off x="539552" y="4941168"/>
            <a:ext cx="184731" cy="369332"/>
          </a:xfrm>
          <a:prstGeom prst="rect">
            <a:avLst/>
          </a:prstGeom>
        </p:spPr>
        <p:txBody>
          <a:bodyPr wrap="none">
            <a:spAutoFit/>
          </a:bodyPr>
          <a:lstStyle/>
          <a:p>
            <a:endParaRPr lang="en-GB" dirty="0"/>
          </a:p>
        </p:txBody>
      </p:sp>
      <p:sp>
        <p:nvSpPr>
          <p:cNvPr id="2" name="Oval 1">
            <a:extLst>
              <a:ext uri="{FF2B5EF4-FFF2-40B4-BE49-F238E27FC236}">
                <a16:creationId xmlns:a16="http://schemas.microsoft.com/office/drawing/2014/main" id="{3D76251F-6D44-472D-806E-ECA3C1B25277}"/>
              </a:ext>
            </a:extLst>
          </p:cNvPr>
          <p:cNvSpPr/>
          <p:nvPr/>
        </p:nvSpPr>
        <p:spPr>
          <a:xfrm>
            <a:off x="5344232" y="2852936"/>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6" name="Oval 5">
            <a:extLst>
              <a:ext uri="{FF2B5EF4-FFF2-40B4-BE49-F238E27FC236}">
                <a16:creationId xmlns:a16="http://schemas.microsoft.com/office/drawing/2014/main" id="{D8261881-0171-4F9F-B27B-C3458A3EFE16}"/>
              </a:ext>
            </a:extLst>
          </p:cNvPr>
          <p:cNvSpPr/>
          <p:nvPr/>
        </p:nvSpPr>
        <p:spPr>
          <a:xfrm>
            <a:off x="4944760" y="2852936"/>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52C3D5A3-8FF2-4908-90E5-9933E291DAB1}"/>
              </a:ext>
            </a:extLst>
          </p:cNvPr>
          <p:cNvSpPr/>
          <p:nvPr/>
        </p:nvSpPr>
        <p:spPr>
          <a:xfrm>
            <a:off x="5743704" y="2852936"/>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46218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642</TotalTime>
  <Words>1056</Words>
  <Application>Microsoft Office PowerPoint</Application>
  <PresentationFormat>On-screen Show (4:3)</PresentationFormat>
  <Paragraphs>163</Paragraphs>
  <Slides>23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Any questions?</vt:lpstr>
    </vt:vector>
  </TitlesOfParts>
  <Company>Cupernham Infant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Farmiloe</dc:creator>
  <cp:lastModifiedBy>josie spooner</cp:lastModifiedBy>
  <cp:revision>105</cp:revision>
  <cp:lastPrinted>2015-09-23T15:54:37Z</cp:lastPrinted>
  <dcterms:created xsi:type="dcterms:W3CDTF">2015-09-21T18:45:53Z</dcterms:created>
  <dcterms:modified xsi:type="dcterms:W3CDTF">2023-11-29T15:32:49Z</dcterms:modified>
</cp:coreProperties>
</file>