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82" r:id="rId4"/>
    <p:sldId id="296" r:id="rId5"/>
    <p:sldId id="284" r:id="rId6"/>
    <p:sldId id="274" r:id="rId7"/>
    <p:sldId id="305" r:id="rId8"/>
    <p:sldId id="306" r:id="rId9"/>
    <p:sldId id="315" r:id="rId10"/>
    <p:sldId id="302" r:id="rId11"/>
    <p:sldId id="304" r:id="rId12"/>
    <p:sldId id="301" r:id="rId13"/>
    <p:sldId id="298" r:id="rId14"/>
    <p:sldId id="307" r:id="rId15"/>
    <p:sldId id="308" r:id="rId16"/>
    <p:sldId id="309" r:id="rId17"/>
    <p:sldId id="313" r:id="rId18"/>
    <p:sldId id="311" r:id="rId19"/>
    <p:sldId id="310" r:id="rId20"/>
    <p:sldId id="312" r:id="rId21"/>
    <p:sldId id="314" r:id="rId22"/>
    <p:sldId id="300"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p:cViewPr varScale="1">
        <p:scale>
          <a:sx n="80" d="100"/>
          <a:sy n="80" d="100"/>
        </p:scale>
        <p:origin x="151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7578C6-D6AB-48A6-9277-A47DD8994A9E}" type="datetimeFigureOut">
              <a:rPr lang="en-GB" smtClean="0"/>
              <a:t>06/12/2023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AED21A9-47C7-4F1F-8D3E-F95A3114D788}" type="slidenum">
              <a:rPr lang="en-GB" smtClean="0"/>
              <a:t>‹#›</a:t>
            </a:fld>
            <a:endParaRPr lang="en-GB"/>
          </a:p>
        </p:txBody>
      </p:sp>
    </p:spTree>
    <p:extLst>
      <p:ext uri="{BB962C8B-B14F-4D97-AF65-F5344CB8AC3E}">
        <p14:creationId xmlns:p14="http://schemas.microsoft.com/office/powerpoint/2010/main" val="3903913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47EA00-30E7-4442-A7D9-0ED38A774D8D}" type="datetimeFigureOut">
              <a:rPr lang="en-GB" smtClean="0"/>
              <a:t>06/12/2023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42E025-3C48-406D-8B42-342EBBA765BE}" type="slidenum">
              <a:rPr lang="en-GB" smtClean="0"/>
              <a:t>‹#›</a:t>
            </a:fld>
            <a:endParaRPr lang="en-GB"/>
          </a:p>
        </p:txBody>
      </p:sp>
    </p:spTree>
    <p:extLst>
      <p:ext uri="{BB962C8B-B14F-4D97-AF65-F5344CB8AC3E}">
        <p14:creationId xmlns:p14="http://schemas.microsoft.com/office/powerpoint/2010/main" val="354396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statement</a:t>
            </a:r>
          </a:p>
        </p:txBody>
      </p:sp>
      <p:sp>
        <p:nvSpPr>
          <p:cNvPr id="4" name="Slide Number Placeholder 3"/>
          <p:cNvSpPr>
            <a:spLocks noGrp="1"/>
          </p:cNvSpPr>
          <p:nvPr>
            <p:ph type="sldNum" sz="quarter" idx="10"/>
          </p:nvPr>
        </p:nvSpPr>
        <p:spPr/>
        <p:txBody>
          <a:bodyPr/>
          <a:lstStyle/>
          <a:p>
            <a:fld id="{4642E025-3C48-406D-8B42-342EBBA765BE}" type="slidenum">
              <a:rPr lang="en-GB" smtClean="0"/>
              <a:t>2</a:t>
            </a:fld>
            <a:endParaRPr lang="en-GB"/>
          </a:p>
        </p:txBody>
      </p:sp>
    </p:spTree>
    <p:extLst>
      <p:ext uri="{BB962C8B-B14F-4D97-AF65-F5344CB8AC3E}">
        <p14:creationId xmlns:p14="http://schemas.microsoft.com/office/powerpoint/2010/main" val="40666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marking grid</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19</a:t>
            </a:fld>
            <a:endParaRPr lang="en-GB"/>
          </a:p>
        </p:txBody>
      </p:sp>
    </p:spTree>
    <p:extLst>
      <p:ext uri="{BB962C8B-B14F-4D97-AF65-F5344CB8AC3E}">
        <p14:creationId xmlns:p14="http://schemas.microsoft.com/office/powerpoint/2010/main" val="291142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LWLSR  is one of the phonics schemes approved by the DFE.</a:t>
            </a:r>
          </a:p>
          <a:p>
            <a:r>
              <a:rPr lang="en-GB" baseline="0" dirty="0"/>
              <a:t>Phonics is a whole school approach- not just Year R.</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4</a:t>
            </a:fld>
            <a:endParaRPr lang="en-GB"/>
          </a:p>
        </p:txBody>
      </p:sp>
    </p:spTree>
    <p:extLst>
      <p:ext uri="{BB962C8B-B14F-4D97-AF65-F5344CB8AC3E}">
        <p14:creationId xmlns:p14="http://schemas.microsoft.com/office/powerpoint/2010/main" val="145802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Comic Sans MS" panose="030F0702030302020204" pitchFamily="66" charset="0"/>
              </a:rPr>
              <a:t>The reason that this is a ‘Narrative’ week is because this is where we find children are most successful – this is also heavy throughout other units.</a:t>
            </a:r>
            <a:endParaRPr lang="en-GB" sz="1200" dirty="0">
              <a:latin typeface="Comic Sans MS" panose="030F0702030302020204" pitchFamily="66" charset="0"/>
            </a:endParaRPr>
          </a:p>
          <a:p>
            <a:endParaRPr lang="en-GB" b="1" dirty="0"/>
          </a:p>
        </p:txBody>
      </p:sp>
      <p:sp>
        <p:nvSpPr>
          <p:cNvPr id="4" name="Slide Number Placeholder 3"/>
          <p:cNvSpPr>
            <a:spLocks noGrp="1"/>
          </p:cNvSpPr>
          <p:nvPr>
            <p:ph type="sldNum" sz="quarter" idx="10"/>
          </p:nvPr>
        </p:nvSpPr>
        <p:spPr/>
        <p:txBody>
          <a:bodyPr/>
          <a:lstStyle/>
          <a:p>
            <a:fld id="{4642E025-3C48-406D-8B42-342EBBA765BE}" type="slidenum">
              <a:rPr lang="en-GB" smtClean="0"/>
              <a:t>5</a:t>
            </a:fld>
            <a:endParaRPr lang="en-GB"/>
          </a:p>
        </p:txBody>
      </p:sp>
    </p:spTree>
    <p:extLst>
      <p:ext uri="{BB962C8B-B14F-4D97-AF65-F5344CB8AC3E}">
        <p14:creationId xmlns:p14="http://schemas.microsoft.com/office/powerpoint/2010/main" val="265839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EEF blog: Shining a spotlight on reading fluency</a:t>
            </a:r>
          </a:p>
          <a:p>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7</a:t>
            </a:fld>
            <a:endParaRPr lang="en-GB"/>
          </a:p>
        </p:txBody>
      </p:sp>
    </p:spTree>
    <p:extLst>
      <p:ext uri="{BB962C8B-B14F-4D97-AF65-F5344CB8AC3E}">
        <p14:creationId xmlns:p14="http://schemas.microsoft.com/office/powerpoint/2010/main" val="411883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2E025-3C48-406D-8B42-342EBBA765BE}" type="slidenum">
              <a:rPr lang="en-GB" smtClean="0"/>
              <a:t>8</a:t>
            </a:fld>
            <a:endParaRPr lang="en-GB"/>
          </a:p>
        </p:txBody>
      </p:sp>
    </p:spTree>
    <p:extLst>
      <p:ext uri="{BB962C8B-B14F-4D97-AF65-F5344CB8AC3E}">
        <p14:creationId xmlns:p14="http://schemas.microsoft.com/office/powerpoint/2010/main" val="415130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suggests that reading for pleasure leads to increased attainment. Clark and </a:t>
            </a:r>
            <a:r>
              <a:rPr lang="en-US" dirty="0" err="1"/>
              <a:t>DeZoya</a:t>
            </a:r>
            <a:r>
              <a:rPr lang="en-US" dirty="0"/>
              <a:t> (2011) found a significant positive relationship between enjoyment and attainment indicating that pupils who read more are also better readers.</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11</a:t>
            </a:fld>
            <a:endParaRPr lang="en-GB"/>
          </a:p>
        </p:txBody>
      </p:sp>
    </p:spTree>
    <p:extLst>
      <p:ext uri="{BB962C8B-B14F-4D97-AF65-F5344CB8AC3E}">
        <p14:creationId xmlns:p14="http://schemas.microsoft.com/office/powerpoint/2010/main" val="28917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Hampshire</a:t>
            </a:r>
            <a:r>
              <a:rPr lang="en-US" baseline="0" dirty="0"/>
              <a:t> advocated approach – helping children to build knowledge of words and adapt this and rules to other words.</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13</a:t>
            </a:fld>
            <a:endParaRPr lang="en-GB"/>
          </a:p>
        </p:txBody>
      </p:sp>
    </p:spTree>
    <p:extLst>
      <p:ext uri="{BB962C8B-B14F-4D97-AF65-F5344CB8AC3E}">
        <p14:creationId xmlns:p14="http://schemas.microsoft.com/office/powerpoint/2010/main" val="213413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List</a:t>
            </a:r>
            <a:r>
              <a:rPr lang="en-US" baseline="0" dirty="0"/>
              <a:t> hand out</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14</a:t>
            </a:fld>
            <a:endParaRPr lang="en-GB"/>
          </a:p>
        </p:txBody>
      </p:sp>
    </p:spTree>
    <p:extLst>
      <p:ext uri="{BB962C8B-B14F-4D97-AF65-F5344CB8AC3E}">
        <p14:creationId xmlns:p14="http://schemas.microsoft.com/office/powerpoint/2010/main" val="95530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ways Grammar is taught.</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15</a:t>
            </a:fld>
            <a:endParaRPr lang="en-GB"/>
          </a:p>
        </p:txBody>
      </p:sp>
    </p:spTree>
    <p:extLst>
      <p:ext uri="{BB962C8B-B14F-4D97-AF65-F5344CB8AC3E}">
        <p14:creationId xmlns:p14="http://schemas.microsoft.com/office/powerpoint/2010/main" val="157574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13973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64794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323825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685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360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35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777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5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6955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497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12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96316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493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571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8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11423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66228E-030E-4C86-8081-4059F1E8602B}"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18156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66228E-030E-4C86-8081-4059F1E8602B}"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48577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66228E-030E-4C86-8081-4059F1E8602B}"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90903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6228E-030E-4C86-8081-4059F1E8602B}"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76658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85710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90027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6228E-030E-4C86-8081-4059F1E8602B}" type="datetimeFigureOut">
              <a:rPr lang="en-GB" smtClean="0"/>
              <a:t>06/12/2023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7838-46D7-43E4-8C67-FDDD0ABDD629}" type="slidenum">
              <a:rPr lang="en-GB" smtClean="0"/>
              <a:t>‹#›</a:t>
            </a:fld>
            <a:endParaRPr lang="en-GB"/>
          </a:p>
        </p:txBody>
      </p:sp>
    </p:spTree>
    <p:extLst>
      <p:ext uri="{BB962C8B-B14F-4D97-AF65-F5344CB8AC3E}">
        <p14:creationId xmlns:p14="http://schemas.microsoft.com/office/powerpoint/2010/main" val="284691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778D7-EC16-4A0B-941A-14F96685C6DB}" type="datetimeFigureOut">
              <a:rPr lang="en-GB" smtClean="0">
                <a:solidFill>
                  <a:prstClr val="black">
                    <a:tint val="75000"/>
                  </a:prstClr>
                </a:solidFill>
              </a:rPr>
              <a:pPr/>
              <a:t>06/12/2023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42A768-623B-44CC-9051-90C16CA83E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519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oraapp.com/hom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143855"/>
            <a:ext cx="7856041" cy="2447529"/>
          </a:xfrm>
          <a:prstGeom prst="rect">
            <a:avLst/>
          </a:prstGeom>
          <a:noFill/>
        </p:spPr>
        <p:txBody>
          <a:bodyPr wrap="square" rtlCol="0">
            <a:spAutoFit/>
          </a:bodyPr>
          <a:lstStyle/>
          <a:p>
            <a:pPr algn="ctr">
              <a:lnSpc>
                <a:spcPct val="150000"/>
              </a:lnSpc>
            </a:pPr>
            <a:r>
              <a:rPr lang="en-GB" sz="5400" dirty="0">
                <a:latin typeface="Comic Sans MS" panose="030F0702030302020204" pitchFamily="66" charset="0"/>
              </a:rPr>
              <a:t>Reading and Writing in Upper Key Stage 2</a:t>
            </a:r>
          </a:p>
        </p:txBody>
      </p:sp>
      <p:sp>
        <p:nvSpPr>
          <p:cNvPr id="6" name="AutoShape 2" descr="https://media03.eylj.org/uploads/media6/pages/s_2945/p_09-2016/m_3376abe56f72ab877da870a3b9697bf1.jpg?x=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D2772FD2-08B5-49FA-B7EA-7F21AB6C3CD0}"/>
              </a:ext>
            </a:extLst>
          </p:cNvPr>
          <p:cNvSpPr txBox="1"/>
          <p:nvPr/>
        </p:nvSpPr>
        <p:spPr>
          <a:xfrm>
            <a:off x="971600" y="2996952"/>
            <a:ext cx="7344816" cy="2862322"/>
          </a:xfrm>
          <a:prstGeom prst="rect">
            <a:avLst/>
          </a:prstGeom>
          <a:noFill/>
        </p:spPr>
        <p:txBody>
          <a:bodyPr wrap="square" rtlCol="0">
            <a:spAutoFit/>
          </a:bodyPr>
          <a:lstStyle/>
          <a:p>
            <a:r>
              <a:rPr lang="en-GB" sz="1800" b="1" dirty="0">
                <a:solidFill>
                  <a:srgbClr val="FF0000"/>
                </a:solidFill>
              </a:rPr>
              <a:t>Virtual Meetings</a:t>
            </a:r>
          </a:p>
          <a:p>
            <a:r>
              <a:rPr lang="en-GB" sz="1800" dirty="0">
                <a:solidFill>
                  <a:srgbClr val="FF0000"/>
                </a:solidFill>
              </a:rPr>
              <a:t>Please put your name and your child’s first name and year group in the chat bar.</a:t>
            </a:r>
          </a:p>
          <a:p>
            <a:endParaRPr lang="en-GB" sz="1800" dirty="0">
              <a:solidFill>
                <a:srgbClr val="FF0000"/>
              </a:solidFill>
            </a:endParaRPr>
          </a:p>
          <a:p>
            <a:r>
              <a:rPr lang="en-GB" sz="1800" dirty="0">
                <a:solidFill>
                  <a:srgbClr val="FF0000"/>
                </a:solidFill>
              </a:rPr>
              <a:t>If you have any questions please write them in the chat bar and we will answer as many of these as possible at the end of the session. If we have questions outstanding, we will do a FAQ page and send this out.</a:t>
            </a:r>
          </a:p>
          <a:p>
            <a:endParaRPr lang="en-GB" sz="1800" dirty="0">
              <a:solidFill>
                <a:srgbClr val="FF0000"/>
              </a:solidFill>
            </a:endParaRPr>
          </a:p>
          <a:p>
            <a:r>
              <a:rPr lang="en-GB" sz="1800" b="1" dirty="0">
                <a:solidFill>
                  <a:srgbClr val="FF0000"/>
                </a:solidFill>
              </a:rPr>
              <a:t>Due to Zoom timing restraints, this meeting will cut off after 40 minutes.</a:t>
            </a:r>
          </a:p>
          <a:p>
            <a:endParaRPr lang="en-GB" dirty="0"/>
          </a:p>
        </p:txBody>
      </p:sp>
    </p:spTree>
    <p:extLst>
      <p:ext uri="{BB962C8B-B14F-4D97-AF65-F5344CB8AC3E}">
        <p14:creationId xmlns:p14="http://schemas.microsoft.com/office/powerpoint/2010/main" val="304146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at home</a:t>
            </a:r>
            <a:endParaRPr lang="en-GB"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842973"/>
              </p:ext>
            </p:extLst>
          </p:nvPr>
        </p:nvGraphicFramePr>
        <p:xfrm>
          <a:off x="230833" y="908720"/>
          <a:ext cx="8229600" cy="5431552"/>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729253994"/>
                    </a:ext>
                  </a:extLst>
                </a:gridCol>
                <a:gridCol w="2955776">
                  <a:extLst>
                    <a:ext uri="{9D8B030D-6E8A-4147-A177-3AD203B41FA5}">
                      <a16:colId xmlns:a16="http://schemas.microsoft.com/office/drawing/2014/main" val="2660496572"/>
                    </a:ext>
                  </a:extLst>
                </a:gridCol>
                <a:gridCol w="2743200">
                  <a:extLst>
                    <a:ext uri="{9D8B030D-6E8A-4147-A177-3AD203B41FA5}">
                      <a16:colId xmlns:a16="http://schemas.microsoft.com/office/drawing/2014/main" val="4166175270"/>
                    </a:ext>
                  </a:extLst>
                </a:gridCol>
              </a:tblGrid>
              <a:tr h="676672">
                <a:tc>
                  <a:txBody>
                    <a:bodyPr/>
                    <a:lstStyle/>
                    <a:p>
                      <a:r>
                        <a:rPr lang="en-US" dirty="0"/>
                        <a:t>Our Library</a:t>
                      </a:r>
                      <a:endParaRPr lang="en-GB" dirty="0"/>
                    </a:p>
                  </a:txBody>
                  <a:tcPr/>
                </a:tc>
                <a:tc>
                  <a:txBody>
                    <a:bodyPr/>
                    <a:lstStyle/>
                    <a:p>
                      <a:r>
                        <a:rPr lang="en-US" dirty="0"/>
                        <a:t>SORA</a:t>
                      </a:r>
                      <a:r>
                        <a:rPr lang="en-US" baseline="0" dirty="0"/>
                        <a:t> E-Library/ </a:t>
                      </a:r>
                      <a:r>
                        <a:rPr lang="en-US" baseline="0" dirty="0" err="1"/>
                        <a:t>BigCat</a:t>
                      </a:r>
                      <a:r>
                        <a:rPr lang="en-US" baseline="0" dirty="0"/>
                        <a:t> books</a:t>
                      </a:r>
                      <a:endParaRPr lang="en-GB" dirty="0"/>
                    </a:p>
                  </a:txBody>
                  <a:tcPr/>
                </a:tc>
                <a:tc>
                  <a:txBody>
                    <a:bodyPr/>
                    <a:lstStyle/>
                    <a:p>
                      <a:r>
                        <a:rPr lang="en-US" dirty="0"/>
                        <a:t>Reading Passport</a:t>
                      </a:r>
                      <a:endParaRPr lang="en-GB" dirty="0"/>
                    </a:p>
                  </a:txBody>
                  <a:tcPr/>
                </a:tc>
                <a:extLst>
                  <a:ext uri="{0D108BD9-81ED-4DB2-BD59-A6C34878D82A}">
                    <a16:rowId xmlns:a16="http://schemas.microsoft.com/office/drawing/2014/main" val="2388817443"/>
                  </a:ext>
                </a:extLst>
              </a:tr>
              <a:tr h="1022412">
                <a:tc>
                  <a:txBody>
                    <a:bodyPr/>
                    <a:lstStyle/>
                    <a:p>
                      <a:r>
                        <a:rPr lang="en-US" dirty="0"/>
                        <a:t>All classes</a:t>
                      </a:r>
                      <a:r>
                        <a:rPr lang="en-US" baseline="0" dirty="0"/>
                        <a:t> visit the library once per week where they can change and choose their own book. </a:t>
                      </a:r>
                    </a:p>
                    <a:p>
                      <a:endParaRPr lang="en-US" baseline="0" dirty="0"/>
                    </a:p>
                    <a:p>
                      <a:r>
                        <a:rPr lang="en-US" baseline="0" dirty="0"/>
                        <a:t>The teachers will keep an eye on what the children choose but the children are free to choose.</a:t>
                      </a:r>
                    </a:p>
                    <a:p>
                      <a:endParaRPr lang="en-US" dirty="0"/>
                    </a:p>
                    <a:p>
                      <a:r>
                        <a:rPr lang="en-US" dirty="0"/>
                        <a:t>This is having a bit of an update and we’re introducing ‘Junior Librarians.’</a:t>
                      </a:r>
                    </a:p>
                  </a:txBody>
                  <a:tcPr/>
                </a:tc>
                <a:tc>
                  <a:txBody>
                    <a:bodyPr/>
                    <a:lstStyle/>
                    <a:p>
                      <a:r>
                        <a:rPr lang="en-US" b="0" dirty="0"/>
                        <a:t>SORA E-Library</a:t>
                      </a:r>
                      <a:r>
                        <a:rPr lang="en-US" b="0" baseline="0" dirty="0"/>
                        <a:t> is and app/website that we have signed up to as a school where children can access E-Books and Audio Books. </a:t>
                      </a:r>
                    </a:p>
                    <a:p>
                      <a:endParaRPr lang="en-US" b="0" baseline="0" dirty="0"/>
                    </a:p>
                    <a:p>
                      <a:r>
                        <a:rPr lang="en-US" b="0" dirty="0"/>
                        <a:t>Your</a:t>
                      </a:r>
                      <a:r>
                        <a:rPr lang="en-US" b="0" baseline="0" dirty="0"/>
                        <a:t> child should be able to log in via their Google Classroom log-in. This can be found on </a:t>
                      </a:r>
                      <a:r>
                        <a:rPr lang="en-US" b="0" baseline="0" dirty="0" err="1"/>
                        <a:t>Parentmail</a:t>
                      </a:r>
                      <a:r>
                        <a:rPr lang="en-US" b="0" baseline="0" dirty="0"/>
                        <a:t>. </a:t>
                      </a:r>
                    </a:p>
                    <a:p>
                      <a:endParaRPr lang="en-US" b="0" baseline="0" dirty="0"/>
                    </a:p>
                    <a:p>
                      <a:r>
                        <a:rPr lang="en-US" b="0" baseline="0" dirty="0"/>
                        <a:t>Big Cat may be necessary for some children and this has a separate log-in. You should already know if this is relevant for your child.</a:t>
                      </a:r>
                      <a:endParaRPr lang="en-GB" b="1" dirty="0">
                        <a:solidFill>
                          <a:srgbClr val="FF0000"/>
                        </a:solidFill>
                      </a:endParaRPr>
                    </a:p>
                    <a:p>
                      <a:r>
                        <a:rPr lang="en-GB" b="1" dirty="0">
                          <a:solidFill>
                            <a:srgbClr val="FF0000"/>
                          </a:solidFill>
                          <a:hlinkClick r:id="rId2"/>
                        </a:rPr>
                        <a:t>https://soraapp.com/home</a:t>
                      </a:r>
                      <a:endParaRPr lang="en-GB" b="1" dirty="0">
                        <a:solidFill>
                          <a:srgbClr val="FF0000"/>
                        </a:solidFill>
                      </a:endParaRPr>
                    </a:p>
                  </a:txBody>
                  <a:tcPr/>
                </a:tc>
                <a:tc>
                  <a:txBody>
                    <a:bodyPr/>
                    <a:lstStyle/>
                    <a:p>
                      <a:endParaRPr lang="en-US" dirty="0"/>
                    </a:p>
                    <a:p>
                      <a:endParaRPr lang="en-US" dirty="0"/>
                    </a:p>
                    <a:p>
                      <a:endParaRPr lang="en-US" dirty="0"/>
                    </a:p>
                    <a:p>
                      <a:endParaRPr lang="en-US" dirty="0"/>
                    </a:p>
                    <a:p>
                      <a:endParaRPr lang="en-US" dirty="0"/>
                    </a:p>
                    <a:p>
                      <a:endParaRPr lang="en-US" dirty="0"/>
                    </a:p>
                    <a:p>
                      <a:r>
                        <a:rPr lang="en-US" dirty="0"/>
                        <a:t>Please</a:t>
                      </a:r>
                      <a:r>
                        <a:rPr lang="en-US" baseline="0" dirty="0"/>
                        <a:t> continue to record any reading done at home on your child’s reading bookmark.  </a:t>
                      </a:r>
                      <a:endParaRPr lang="en-GB" dirty="0"/>
                    </a:p>
                  </a:txBody>
                  <a:tcPr/>
                </a:tc>
                <a:extLst>
                  <a:ext uri="{0D108BD9-81ED-4DB2-BD59-A6C34878D82A}">
                    <a16:rowId xmlns:a16="http://schemas.microsoft.com/office/drawing/2014/main" val="3886885445"/>
                  </a:ext>
                </a:extLst>
              </a:tr>
            </a:tbl>
          </a:graphicData>
        </a:graphic>
      </p:graphicFrame>
      <p:pic>
        <p:nvPicPr>
          <p:cNvPr id="1026" name="Picture 2" descr="bookmark"/>
          <p:cNvPicPr>
            <a:picLocks noChangeAspect="1" noChangeArrowheads="1"/>
          </p:cNvPicPr>
          <p:nvPr/>
        </p:nvPicPr>
        <p:blipFill>
          <a:blip r:embed="rId3" cstate="print">
            <a:extLst>
              <a:ext uri="{28A0092B-C50C-407E-A947-70E740481C1C}">
                <a14:useLocalDpi xmlns:a14="http://schemas.microsoft.com/office/drawing/2010/main" val="0"/>
              </a:ext>
            </a:extLst>
          </a:blip>
          <a:srcRect l="5522" r="17188" b="-12820"/>
          <a:stretch>
            <a:fillRect/>
          </a:stretch>
        </p:blipFill>
        <p:spPr bwMode="auto">
          <a:xfrm>
            <a:off x="7417250" y="4399789"/>
            <a:ext cx="1316204" cy="256649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hlinkClick r:id="rId2"/>
          </p:cNvPr>
          <p:cNvPicPr>
            <a:picLocks noChangeAspect="1"/>
          </p:cNvPicPr>
          <p:nvPr/>
        </p:nvPicPr>
        <p:blipFill>
          <a:blip r:embed="rId4"/>
          <a:stretch>
            <a:fillRect/>
          </a:stretch>
        </p:blipFill>
        <p:spPr>
          <a:xfrm>
            <a:off x="7524329" y="282711"/>
            <a:ext cx="936104" cy="947382"/>
          </a:xfrm>
          <a:prstGeom prst="rect">
            <a:avLst/>
          </a:prstGeom>
        </p:spPr>
      </p:pic>
      <p:pic>
        <p:nvPicPr>
          <p:cNvPr id="7" name="Picture 6"/>
          <p:cNvPicPr>
            <a:picLocks noChangeAspect="1"/>
          </p:cNvPicPr>
          <p:nvPr/>
        </p:nvPicPr>
        <p:blipFill>
          <a:blip r:embed="rId5"/>
          <a:stretch>
            <a:fillRect/>
          </a:stretch>
        </p:blipFill>
        <p:spPr>
          <a:xfrm>
            <a:off x="6516216" y="1526192"/>
            <a:ext cx="1236857" cy="1731599"/>
          </a:xfrm>
          <a:prstGeom prst="rect">
            <a:avLst/>
          </a:prstGeom>
        </p:spPr>
      </p:pic>
    </p:spTree>
    <p:extLst>
      <p:ext uri="{BB962C8B-B14F-4D97-AF65-F5344CB8AC3E}">
        <p14:creationId xmlns:p14="http://schemas.microsoft.com/office/powerpoint/2010/main" val="340908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09" y="0"/>
            <a:ext cx="9144000" cy="2862322"/>
          </a:xfrm>
          <a:prstGeom prst="rect">
            <a:avLst/>
          </a:prstGeom>
          <a:noFill/>
        </p:spPr>
        <p:txBody>
          <a:bodyPr wrap="square" rtlCol="0">
            <a:spAutoFit/>
          </a:bodyPr>
          <a:lstStyle/>
          <a:p>
            <a:pPr algn="ctr">
              <a:lnSpc>
                <a:spcPct val="150000"/>
              </a:lnSpc>
            </a:pPr>
            <a:r>
              <a:rPr lang="en-US" sz="4000" u="sng" dirty="0">
                <a:latin typeface="Comic Sans MS" panose="030F0702030302020204" pitchFamily="66" charset="0"/>
              </a:rPr>
              <a:t>How you can help at home </a:t>
            </a:r>
          </a:p>
          <a:p>
            <a:pPr algn="ctr">
              <a:lnSpc>
                <a:spcPct val="150000"/>
              </a:lnSpc>
            </a:pPr>
            <a:r>
              <a:rPr lang="en-US" sz="4000" b="1" dirty="0">
                <a:latin typeface="Comic Sans MS" panose="030F0702030302020204" pitchFamily="66" charset="0"/>
              </a:rPr>
              <a:t>Regular reading is key!!!!! </a:t>
            </a:r>
          </a:p>
          <a:p>
            <a:pPr marL="571500" indent="-571500">
              <a:lnSpc>
                <a:spcPct val="150000"/>
              </a:lnSpc>
              <a:buFont typeface="Arial" panose="020B0604020202020204" pitchFamily="34" charset="0"/>
              <a:buChar char="•"/>
            </a:pPr>
            <a:endParaRPr lang="en-GB" sz="4000" b="1"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107504" y="2492896"/>
            <a:ext cx="9002887" cy="4365104"/>
          </a:xfrm>
          <a:prstGeom prst="rect">
            <a:avLst/>
          </a:prstGeom>
        </p:spPr>
      </p:pic>
    </p:spTree>
    <p:extLst>
      <p:ext uri="{BB962C8B-B14F-4D97-AF65-F5344CB8AC3E}">
        <p14:creationId xmlns:p14="http://schemas.microsoft.com/office/powerpoint/2010/main" val="143843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What do we mean by ‘Word Study’? </a:t>
            </a:r>
          </a:p>
        </p:txBody>
      </p:sp>
      <p:sp>
        <p:nvSpPr>
          <p:cNvPr id="3" name="Content Placeholder 2"/>
          <p:cNvSpPr>
            <a:spLocks noGrp="1"/>
          </p:cNvSpPr>
          <p:nvPr>
            <p:ph idx="1"/>
          </p:nvPr>
        </p:nvSpPr>
        <p:spPr>
          <a:xfrm>
            <a:off x="628650" y="2226469"/>
            <a:ext cx="8307851" cy="3263504"/>
          </a:xfrm>
        </p:spPr>
        <p:txBody>
          <a:bodyPr>
            <a:normAutofit fontScale="92500" lnSpcReduction="20000"/>
          </a:bodyPr>
          <a:lstStyle/>
          <a:p>
            <a:r>
              <a:rPr lang="en-GB" sz="2600" dirty="0">
                <a:latin typeface="Comic Sans MS" panose="030F0702030302020204" pitchFamily="66" charset="0"/>
              </a:rPr>
              <a:t>Etymology – the history of the word</a:t>
            </a:r>
          </a:p>
          <a:p>
            <a:r>
              <a:rPr lang="en-GB" sz="2600" dirty="0">
                <a:latin typeface="Comic Sans MS" panose="030F0702030302020204" pitchFamily="66" charset="0"/>
              </a:rPr>
              <a:t>Morphology – parts of the words that have meaning</a:t>
            </a:r>
          </a:p>
          <a:p>
            <a:r>
              <a:rPr lang="en-GB" sz="2600" dirty="0">
                <a:latin typeface="Comic Sans MS" panose="030F0702030302020204" pitchFamily="66" charset="0"/>
              </a:rPr>
              <a:t>Phonology/Orthography – how the word sounds/spelling rules</a:t>
            </a:r>
          </a:p>
          <a:p>
            <a:endParaRPr lang="en-GB" sz="1800" dirty="0">
              <a:latin typeface="Comic Sans MS" panose="030F0702030302020204" pitchFamily="66" charset="0"/>
            </a:endParaRPr>
          </a:p>
          <a:p>
            <a:r>
              <a:rPr lang="en-GB" sz="1800" dirty="0">
                <a:latin typeface="Comic Sans MS" panose="030F0702030302020204" pitchFamily="66" charset="0"/>
              </a:rPr>
              <a:t>E.g</a:t>
            </a:r>
            <a:r>
              <a:rPr lang="en-GB" sz="2200" dirty="0">
                <a:solidFill>
                  <a:srgbClr val="7030A0"/>
                </a:solidFill>
                <a:latin typeface="Comic Sans MS" panose="030F0702030302020204" pitchFamily="66" charset="0"/>
              </a:rPr>
              <a:t>.                            </a:t>
            </a:r>
            <a:r>
              <a:rPr lang="en-GB" sz="3500" dirty="0">
                <a:solidFill>
                  <a:srgbClr val="7030A0"/>
                </a:solidFill>
                <a:latin typeface="Comic Sans MS" panose="030F0702030302020204" pitchFamily="66" charset="0"/>
              </a:rPr>
              <a:t>Recycling</a:t>
            </a:r>
          </a:p>
          <a:p>
            <a:endParaRPr lang="en-GB" sz="3500" dirty="0">
              <a:solidFill>
                <a:srgbClr val="7030A0"/>
              </a:solidFill>
              <a:latin typeface="Comic Sans MS" panose="030F0702030302020204" pitchFamily="66" charset="0"/>
            </a:endParaRPr>
          </a:p>
          <a:p>
            <a:pPr marL="0" indent="0">
              <a:buNone/>
            </a:pPr>
            <a:r>
              <a:rPr lang="en-GB" sz="1800" dirty="0">
                <a:latin typeface="Comic Sans MS" panose="030F0702030302020204" pitchFamily="66" charset="0"/>
              </a:rPr>
              <a:t>		   </a:t>
            </a:r>
            <a:r>
              <a:rPr lang="en-GB" sz="2000" dirty="0">
                <a:latin typeface="Comic Sans MS" panose="030F0702030302020204" pitchFamily="66" charset="0"/>
              </a:rPr>
              <a:t>Re	         cycl</a:t>
            </a:r>
            <a:r>
              <a:rPr lang="en-GB" sz="2000" dirty="0">
                <a:solidFill>
                  <a:srgbClr val="FF0000"/>
                </a:solidFill>
                <a:latin typeface="Comic Sans MS" panose="030F0702030302020204" pitchFamily="66" charset="0"/>
              </a:rPr>
              <a:t>e</a:t>
            </a:r>
            <a:r>
              <a:rPr lang="en-GB" sz="2000" dirty="0">
                <a:latin typeface="Comic Sans MS" panose="030F0702030302020204" pitchFamily="66" charset="0"/>
              </a:rPr>
              <a:t>		</a:t>
            </a:r>
            <a:r>
              <a:rPr lang="en-GB" sz="2000" dirty="0" err="1">
                <a:latin typeface="Comic Sans MS" panose="030F0702030302020204" pitchFamily="66" charset="0"/>
              </a:rPr>
              <a:t>ing</a:t>
            </a: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                     </a:t>
            </a:r>
            <a:r>
              <a:rPr lang="en-GB" sz="1800" i="1" dirty="0">
                <a:latin typeface="Comic Sans MS" panose="030F0702030302020204" pitchFamily="66" charset="0"/>
              </a:rPr>
              <a:t>again       ‘circle, wheel’    present continuous verb </a:t>
            </a:r>
            <a:r>
              <a:rPr lang="en-GB" sz="3000" i="1" dirty="0"/>
              <a:t>		</a:t>
            </a:r>
            <a:endParaRPr lang="en-GB" sz="3300" dirty="0"/>
          </a:p>
        </p:txBody>
      </p:sp>
    </p:spTree>
    <p:extLst>
      <p:ext uri="{BB962C8B-B14F-4D97-AF65-F5344CB8AC3E}">
        <p14:creationId xmlns:p14="http://schemas.microsoft.com/office/powerpoint/2010/main" val="379223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536" y="116632"/>
            <a:ext cx="9144000" cy="2862322"/>
          </a:xfrm>
          <a:prstGeom prst="rect">
            <a:avLst/>
          </a:prstGeom>
          <a:noFill/>
        </p:spPr>
        <p:txBody>
          <a:bodyPr wrap="square" rtlCol="0">
            <a:spAutoFit/>
          </a:bodyPr>
          <a:lstStyle/>
          <a:p>
            <a:pPr algn="ctr">
              <a:lnSpc>
                <a:spcPct val="150000"/>
              </a:lnSpc>
            </a:pPr>
            <a:r>
              <a:rPr lang="en-US" sz="4000" u="sng" dirty="0">
                <a:latin typeface="Comic Sans MS" panose="030F0702030302020204" pitchFamily="66" charset="0"/>
              </a:rPr>
              <a:t>Word Study</a:t>
            </a:r>
            <a:endParaRPr lang="en-US" sz="4000" b="1" dirty="0">
              <a:latin typeface="Comic Sans MS" panose="030F0702030302020204" pitchFamily="66" charset="0"/>
            </a:endParaRPr>
          </a:p>
          <a:p>
            <a:pPr algn="ctr">
              <a:lnSpc>
                <a:spcPct val="150000"/>
              </a:lnSpc>
            </a:pPr>
            <a:endParaRPr lang="en-US" sz="4000" b="1" dirty="0">
              <a:latin typeface="Comic Sans MS" panose="030F0702030302020204" pitchFamily="66" charset="0"/>
            </a:endParaRPr>
          </a:p>
          <a:p>
            <a:pPr>
              <a:lnSpc>
                <a:spcPct val="150000"/>
              </a:lnSpc>
            </a:pPr>
            <a:endParaRPr lang="en-US" sz="4000" b="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35699" y="980728"/>
            <a:ext cx="7238008" cy="4559587"/>
          </a:xfrm>
          <a:prstGeom prst="rect">
            <a:avLst/>
          </a:prstGeom>
        </p:spPr>
      </p:pic>
      <p:pic>
        <p:nvPicPr>
          <p:cNvPr id="3" name="Picture 2"/>
          <p:cNvPicPr>
            <a:picLocks noChangeAspect="1"/>
          </p:cNvPicPr>
          <p:nvPr/>
        </p:nvPicPr>
        <p:blipFill>
          <a:blip r:embed="rId4"/>
          <a:stretch>
            <a:fillRect/>
          </a:stretch>
        </p:blipFill>
        <p:spPr>
          <a:xfrm>
            <a:off x="4932040" y="4301852"/>
            <a:ext cx="4114800" cy="2552700"/>
          </a:xfrm>
          <a:prstGeom prst="rect">
            <a:avLst/>
          </a:prstGeom>
        </p:spPr>
      </p:pic>
    </p:spTree>
    <p:extLst>
      <p:ext uri="{BB962C8B-B14F-4D97-AF65-F5344CB8AC3E}">
        <p14:creationId xmlns:p14="http://schemas.microsoft.com/office/powerpoint/2010/main" val="184155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Assessment of Spelling and Word Study</a:t>
            </a:r>
            <a:endParaRPr lang="en-GB" dirty="0">
              <a:latin typeface="Comic Sans MS" panose="030F0702030302020204" pitchFamily="66" charset="0"/>
            </a:endParaRPr>
          </a:p>
        </p:txBody>
      </p:sp>
      <p:pic>
        <p:nvPicPr>
          <p:cNvPr id="4" name="Content Placeholder 3"/>
          <p:cNvPicPr>
            <a:picLocks noGrp="1" noChangeAspect="1"/>
          </p:cNvPicPr>
          <p:nvPr>
            <p:ph idx="1"/>
          </p:nvPr>
        </p:nvPicPr>
        <p:blipFill>
          <a:blip r:embed="rId3"/>
          <a:stretch>
            <a:fillRect/>
          </a:stretch>
        </p:blipFill>
        <p:spPr>
          <a:xfrm>
            <a:off x="539552" y="854049"/>
            <a:ext cx="3236816" cy="4525963"/>
          </a:xfrm>
          <a:prstGeom prst="rect">
            <a:avLst/>
          </a:prstGeom>
        </p:spPr>
      </p:pic>
      <p:sp>
        <p:nvSpPr>
          <p:cNvPr id="5" name="TextBox 4"/>
          <p:cNvSpPr txBox="1"/>
          <p:nvPr/>
        </p:nvSpPr>
        <p:spPr>
          <a:xfrm>
            <a:off x="4211960" y="1424332"/>
            <a:ext cx="4320480" cy="4893647"/>
          </a:xfrm>
          <a:prstGeom prst="rect">
            <a:avLst/>
          </a:prstGeom>
          <a:noFill/>
        </p:spPr>
        <p:txBody>
          <a:bodyPr wrap="square" rtlCol="0">
            <a:spAutoFit/>
          </a:bodyPr>
          <a:lstStyle/>
          <a:p>
            <a:r>
              <a:rPr lang="en-US" sz="2400" dirty="0">
                <a:latin typeface="Comic Sans MS" panose="030F0702030302020204" pitchFamily="66" charset="0"/>
              </a:rPr>
              <a:t>At the end of every half term, the children are assessed on the roots that we have learnt throughout the half term. </a:t>
            </a:r>
          </a:p>
          <a:p>
            <a:endParaRPr lang="en-US" sz="2400" dirty="0">
              <a:latin typeface="Comic Sans MS" panose="030F0702030302020204" pitchFamily="66" charset="0"/>
            </a:endParaRPr>
          </a:p>
          <a:p>
            <a:r>
              <a:rPr lang="en-US" sz="2400" dirty="0">
                <a:latin typeface="Comic Sans MS" panose="030F0702030302020204" pitchFamily="66" charset="0"/>
              </a:rPr>
              <a:t>In Year 6, the children will also take a spelling SATs test which will include these words, words from throughout their time at school and those on the Year 5/6 word list. </a:t>
            </a:r>
            <a:endParaRPr lang="en-GB" sz="2400" dirty="0">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573784" y="4454134"/>
            <a:ext cx="3168352" cy="2250364"/>
          </a:xfrm>
          <a:prstGeom prst="rect">
            <a:avLst/>
          </a:prstGeom>
        </p:spPr>
      </p:pic>
    </p:spTree>
    <p:extLst>
      <p:ext uri="{BB962C8B-B14F-4D97-AF65-F5344CB8AC3E}">
        <p14:creationId xmlns:p14="http://schemas.microsoft.com/office/powerpoint/2010/main" val="429105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lstStyle/>
          <a:p>
            <a:r>
              <a:rPr lang="en-US" dirty="0">
                <a:latin typeface="Comic Sans MS" panose="030F0702030302020204" pitchFamily="66" charset="0"/>
              </a:rPr>
              <a:t>Grammar</a:t>
            </a:r>
            <a:endParaRPr lang="en-GB" dirty="0">
              <a:latin typeface="Comic Sans MS" panose="030F0702030302020204" pitchFamily="66" charset="0"/>
            </a:endParaRPr>
          </a:p>
        </p:txBody>
      </p:sp>
      <p:pic>
        <p:nvPicPr>
          <p:cNvPr id="4" name="Content Placeholder 3"/>
          <p:cNvPicPr>
            <a:picLocks noGrp="1" noChangeAspect="1"/>
          </p:cNvPicPr>
          <p:nvPr>
            <p:ph idx="1"/>
          </p:nvPr>
        </p:nvPicPr>
        <p:blipFill>
          <a:blip r:embed="rId3"/>
          <a:stretch>
            <a:fillRect/>
          </a:stretch>
        </p:blipFill>
        <p:spPr>
          <a:xfrm>
            <a:off x="107504" y="836712"/>
            <a:ext cx="5023653" cy="3850317"/>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767334" y="2204864"/>
            <a:ext cx="4392488" cy="3600400"/>
          </a:xfrm>
          <a:prstGeom prst="rect">
            <a:avLst/>
          </a:prstGeom>
        </p:spPr>
      </p:pic>
      <p:sp>
        <p:nvSpPr>
          <p:cNvPr id="6" name="TextBox 5"/>
          <p:cNvSpPr txBox="1"/>
          <p:nvPr/>
        </p:nvSpPr>
        <p:spPr>
          <a:xfrm>
            <a:off x="395536" y="4869160"/>
            <a:ext cx="3816424" cy="1477328"/>
          </a:xfrm>
          <a:prstGeom prst="rect">
            <a:avLst/>
          </a:prstGeom>
          <a:noFill/>
        </p:spPr>
        <p:txBody>
          <a:bodyPr wrap="square" rtlCol="0">
            <a:spAutoFit/>
          </a:bodyPr>
          <a:lstStyle/>
          <a:p>
            <a:pPr marL="342900" indent="-342900">
              <a:buAutoNum type="arabicParenR"/>
            </a:pPr>
            <a:r>
              <a:rPr lang="en-US" dirty="0"/>
              <a:t>Through ‘SPAG Starters’ at the beginning of every lesson.</a:t>
            </a:r>
          </a:p>
          <a:p>
            <a:pPr marL="342900" indent="-342900">
              <a:buAutoNum type="arabicParenR"/>
            </a:pPr>
            <a:r>
              <a:rPr lang="en-US" dirty="0"/>
              <a:t>Embedded within the writing journey as relevant to the text we are writing. </a:t>
            </a:r>
            <a:endParaRPr lang="en-GB" dirty="0"/>
          </a:p>
        </p:txBody>
      </p:sp>
      <p:sp>
        <p:nvSpPr>
          <p:cNvPr id="7" name="TextBox 6"/>
          <p:cNvSpPr txBox="1"/>
          <p:nvPr/>
        </p:nvSpPr>
        <p:spPr>
          <a:xfrm>
            <a:off x="5364088" y="836712"/>
            <a:ext cx="3549080" cy="646331"/>
          </a:xfrm>
          <a:prstGeom prst="rect">
            <a:avLst/>
          </a:prstGeom>
          <a:noFill/>
        </p:spPr>
        <p:txBody>
          <a:bodyPr wrap="square" rtlCol="0">
            <a:spAutoFit/>
          </a:bodyPr>
          <a:lstStyle/>
          <a:p>
            <a:r>
              <a:rPr lang="en-US" b="1" u="sng" dirty="0"/>
              <a:t>2 ways that Grammar is taught at HPS…</a:t>
            </a:r>
            <a:endParaRPr lang="en-GB" b="1" u="sng" dirty="0"/>
          </a:p>
        </p:txBody>
      </p:sp>
    </p:spTree>
    <p:extLst>
      <p:ext uri="{BB962C8B-B14F-4D97-AF65-F5344CB8AC3E}">
        <p14:creationId xmlns:p14="http://schemas.microsoft.com/office/powerpoint/2010/main" val="176577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Presentation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lgn="ctr">
              <a:buNone/>
            </a:pPr>
            <a:r>
              <a:rPr lang="en-US" dirty="0">
                <a:latin typeface="Comic Sans MS" panose="030F0702030302020204" pitchFamily="66" charset="0"/>
              </a:rPr>
              <a:t>‘Maintain legibility in handwriting when writing at speed.’</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691680" y="2636912"/>
            <a:ext cx="5905500" cy="3275341"/>
          </a:xfrm>
          <a:prstGeom prst="rect">
            <a:avLst/>
          </a:prstGeom>
        </p:spPr>
      </p:pic>
    </p:spTree>
    <p:extLst>
      <p:ext uri="{BB962C8B-B14F-4D97-AF65-F5344CB8AC3E}">
        <p14:creationId xmlns:p14="http://schemas.microsoft.com/office/powerpoint/2010/main" val="355549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Editing and Improving</a:t>
            </a:r>
            <a:endParaRPr lang="en-GB" dirty="0">
              <a:latin typeface="Comic Sans MS" panose="030F0702030302020204" pitchFamily="66" charset="0"/>
            </a:endParaRPr>
          </a:p>
        </p:txBody>
      </p:sp>
      <p:sp>
        <p:nvSpPr>
          <p:cNvPr id="3" name="Content Placeholder 2"/>
          <p:cNvSpPr>
            <a:spLocks noGrp="1"/>
          </p:cNvSpPr>
          <p:nvPr>
            <p:ph idx="1"/>
          </p:nvPr>
        </p:nvSpPr>
        <p:spPr>
          <a:xfrm>
            <a:off x="457200" y="1268760"/>
            <a:ext cx="8229600" cy="4525963"/>
          </a:xfrm>
        </p:spPr>
        <p:txBody>
          <a:bodyPr>
            <a:normAutofit/>
          </a:bodyPr>
          <a:lstStyle/>
          <a:p>
            <a:pPr marL="0" indent="0" algn="ctr">
              <a:buNone/>
            </a:pPr>
            <a:r>
              <a:rPr lang="en-US" sz="2800" dirty="0">
                <a:latin typeface="Comic Sans MS" panose="030F0702030302020204" pitchFamily="66" charset="0"/>
              </a:rPr>
              <a:t>In Upper Key Stage 2, Editing and Improving is a really important part of the writing process. (No one gets everything right first time</a:t>
            </a:r>
            <a:r>
              <a:rPr lang="en-US" sz="2800" dirty="0"/>
              <a:t>)</a:t>
            </a:r>
            <a:endParaRPr lang="en-GB" sz="2800" dirty="0"/>
          </a:p>
        </p:txBody>
      </p:sp>
      <p:pic>
        <p:nvPicPr>
          <p:cNvPr id="4" name="Picture 3"/>
          <p:cNvPicPr>
            <a:picLocks noChangeAspect="1"/>
          </p:cNvPicPr>
          <p:nvPr/>
        </p:nvPicPr>
        <p:blipFill>
          <a:blip r:embed="rId2"/>
          <a:stretch>
            <a:fillRect/>
          </a:stretch>
        </p:blipFill>
        <p:spPr>
          <a:xfrm>
            <a:off x="3347864" y="3068960"/>
            <a:ext cx="2835862" cy="3360548"/>
          </a:xfrm>
          <a:prstGeom prst="rect">
            <a:avLst/>
          </a:prstGeom>
        </p:spPr>
      </p:pic>
    </p:spTree>
    <p:extLst>
      <p:ext uri="{BB962C8B-B14F-4D97-AF65-F5344CB8AC3E}">
        <p14:creationId xmlns:p14="http://schemas.microsoft.com/office/powerpoint/2010/main" val="378190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 and Enrich</a:t>
            </a:r>
            <a:endParaRPr lang="en-GB" dirty="0"/>
          </a:p>
        </p:txBody>
      </p:sp>
      <p:pic>
        <p:nvPicPr>
          <p:cNvPr id="4" name="Content Placeholder 3"/>
          <p:cNvPicPr>
            <a:picLocks noGrp="1" noChangeAspect="1"/>
          </p:cNvPicPr>
          <p:nvPr>
            <p:ph idx="1"/>
          </p:nvPr>
        </p:nvPicPr>
        <p:blipFill>
          <a:blip r:embed="rId2"/>
          <a:stretch>
            <a:fillRect/>
          </a:stretch>
        </p:blipFill>
        <p:spPr>
          <a:xfrm>
            <a:off x="457200" y="1397760"/>
            <a:ext cx="4513879" cy="3105053"/>
          </a:xfrm>
          <a:prstGeom prst="rect">
            <a:avLst/>
          </a:prstGeom>
        </p:spPr>
      </p:pic>
      <p:sp>
        <p:nvSpPr>
          <p:cNvPr id="5" name="TextBox 4"/>
          <p:cNvSpPr txBox="1"/>
          <p:nvPr/>
        </p:nvSpPr>
        <p:spPr>
          <a:xfrm>
            <a:off x="4971079" y="1417638"/>
            <a:ext cx="3538736" cy="3970318"/>
          </a:xfrm>
          <a:prstGeom prst="rect">
            <a:avLst/>
          </a:prstGeom>
          <a:noFill/>
        </p:spPr>
        <p:txBody>
          <a:bodyPr wrap="square" rtlCol="0">
            <a:spAutoFit/>
          </a:bodyPr>
          <a:lstStyle/>
          <a:p>
            <a:r>
              <a:rPr lang="en-US" dirty="0">
                <a:latin typeface="Comic Sans MS" panose="030F0702030302020204" pitchFamily="66" charset="0"/>
              </a:rPr>
              <a:t>At Hamble, we have dedicated ‘revisit and enrich’ sessions.  One of which we try to make English based. </a:t>
            </a:r>
          </a:p>
          <a:p>
            <a:endParaRPr lang="en-US" dirty="0">
              <a:latin typeface="Comic Sans MS" panose="030F0702030302020204" pitchFamily="66" charset="0"/>
            </a:endParaRPr>
          </a:p>
          <a:p>
            <a:r>
              <a:rPr lang="en-US" dirty="0">
                <a:latin typeface="Comic Sans MS" panose="030F0702030302020204" pitchFamily="66" charset="0"/>
              </a:rPr>
              <a:t>These are targeted tasks for the children and input is given based on this. </a:t>
            </a:r>
          </a:p>
          <a:p>
            <a:endParaRPr lang="en-US" dirty="0">
              <a:latin typeface="Comic Sans MS" panose="030F0702030302020204" pitchFamily="66" charset="0"/>
            </a:endParaRPr>
          </a:p>
          <a:p>
            <a:r>
              <a:rPr lang="en-US" dirty="0">
                <a:latin typeface="Comic Sans MS" panose="030F0702030302020204" pitchFamily="66" charset="0"/>
              </a:rPr>
              <a:t>These are planned based on the children’s needs and informed by their work and feedback within lessons.</a:t>
            </a:r>
          </a:p>
          <a:p>
            <a:endParaRPr lang="en-GB" dirty="0">
              <a:latin typeface="Comic Sans MS" panose="030F0702030302020204" pitchFamily="66" charset="0"/>
            </a:endParaRPr>
          </a:p>
        </p:txBody>
      </p:sp>
    </p:spTree>
    <p:extLst>
      <p:ext uri="{BB962C8B-B14F-4D97-AF65-F5344CB8AC3E}">
        <p14:creationId xmlns:p14="http://schemas.microsoft.com/office/powerpoint/2010/main" val="35249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78" y="21298"/>
            <a:ext cx="8229600" cy="1143000"/>
          </a:xfrm>
        </p:spPr>
        <p:txBody>
          <a:bodyPr/>
          <a:lstStyle/>
          <a:p>
            <a:r>
              <a:rPr lang="en-US" dirty="0"/>
              <a:t>Assessment and Marking</a:t>
            </a:r>
            <a:endParaRPr lang="en-GB" dirty="0"/>
          </a:p>
        </p:txBody>
      </p:sp>
      <p:sp>
        <p:nvSpPr>
          <p:cNvPr id="3" name="Content Placeholder 2"/>
          <p:cNvSpPr>
            <a:spLocks noGrp="1"/>
          </p:cNvSpPr>
          <p:nvPr>
            <p:ph idx="1"/>
          </p:nvPr>
        </p:nvSpPr>
        <p:spPr>
          <a:xfrm>
            <a:off x="4499992" y="4797152"/>
            <a:ext cx="4330824" cy="1900808"/>
          </a:xfrm>
        </p:spPr>
        <p:txBody>
          <a:bodyPr/>
          <a:lstStyle/>
          <a:p>
            <a:pPr marL="0" indent="0">
              <a:buNone/>
            </a:pPr>
            <a:r>
              <a:rPr lang="en-US" sz="2800" dirty="0">
                <a:latin typeface="Comic Sans MS" panose="030F0702030302020204" pitchFamily="66" charset="0"/>
              </a:rPr>
              <a:t>A copy of our marking policy can be found on our website. – </a:t>
            </a:r>
            <a:r>
              <a:rPr lang="en-US" sz="2400" i="1" dirty="0">
                <a:solidFill>
                  <a:srgbClr val="FF0000"/>
                </a:solidFill>
                <a:latin typeface="Comic Sans MS" panose="030F0702030302020204" pitchFamily="66" charset="0"/>
              </a:rPr>
              <a:t>marking and feedback policy.</a:t>
            </a:r>
          </a:p>
          <a:p>
            <a:pPr marL="0" indent="0">
              <a:buNone/>
            </a:pPr>
            <a:endParaRPr lang="en-GB" dirty="0"/>
          </a:p>
        </p:txBody>
      </p:sp>
      <p:pic>
        <p:nvPicPr>
          <p:cNvPr id="4" name="Picture 3"/>
          <p:cNvPicPr>
            <a:picLocks noChangeAspect="1"/>
          </p:cNvPicPr>
          <p:nvPr/>
        </p:nvPicPr>
        <p:blipFill>
          <a:blip r:embed="rId3"/>
          <a:stretch>
            <a:fillRect/>
          </a:stretch>
        </p:blipFill>
        <p:spPr>
          <a:xfrm>
            <a:off x="440769" y="928534"/>
            <a:ext cx="3699183" cy="5381977"/>
          </a:xfrm>
          <a:prstGeom prst="rect">
            <a:avLst/>
          </a:prstGeom>
        </p:spPr>
      </p:pic>
      <p:pic>
        <p:nvPicPr>
          <p:cNvPr id="5" name="Picture 4"/>
          <p:cNvPicPr>
            <a:picLocks noChangeAspect="1"/>
          </p:cNvPicPr>
          <p:nvPr/>
        </p:nvPicPr>
        <p:blipFill>
          <a:blip r:embed="rId4"/>
          <a:stretch>
            <a:fillRect/>
          </a:stretch>
        </p:blipFill>
        <p:spPr>
          <a:xfrm>
            <a:off x="421297" y="5301208"/>
            <a:ext cx="3718655" cy="1451174"/>
          </a:xfrm>
          <a:prstGeom prst="rect">
            <a:avLst/>
          </a:prstGeom>
        </p:spPr>
      </p:pic>
    </p:spTree>
    <p:extLst>
      <p:ext uri="{BB962C8B-B14F-4D97-AF65-F5344CB8AC3E}">
        <p14:creationId xmlns:p14="http://schemas.microsoft.com/office/powerpoint/2010/main" val="406752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520" y="188640"/>
            <a:ext cx="8568952" cy="6192688"/>
          </a:xfrm>
          <a:prstGeom prst="rect">
            <a:avLst/>
          </a:prstGeom>
        </p:spPr>
        <p:txBody>
          <a:bodyPr>
            <a:normAutofit/>
          </a:bodyPr>
          <a:lstStyle/>
          <a:p>
            <a:endParaRPr lang="en-GB" sz="2800" dirty="0"/>
          </a:p>
          <a:p>
            <a:pPr marL="0" indent="0" algn="ctr">
              <a:buNone/>
            </a:pPr>
            <a:r>
              <a:rPr lang="en-US" sz="2800" i="1" u="sng" dirty="0">
                <a:latin typeface="Comic Sans MS" panose="030F0702030302020204" pitchFamily="66" charset="0"/>
              </a:rPr>
              <a:t>Reading at Hamble Primary School</a:t>
            </a:r>
          </a:p>
          <a:p>
            <a:pPr marL="0" indent="0" algn="ctr">
              <a:buNone/>
            </a:pPr>
            <a:endParaRPr lang="en-US" sz="2800" dirty="0">
              <a:latin typeface="Comic Sans MS" panose="030F0702030302020204" pitchFamily="66" charset="0"/>
            </a:endParaRPr>
          </a:p>
          <a:p>
            <a:pPr marL="0" indent="0" algn="ctr">
              <a:buNone/>
            </a:pPr>
            <a:r>
              <a:rPr lang="en-US" sz="2800" dirty="0">
                <a:latin typeface="Comic Sans MS" panose="030F0702030302020204" pitchFamily="66" charset="0"/>
              </a:rPr>
              <a:t>Reading is a vitally important part of a child’s development and is a key life skill. At Hamble Primary School we believe that every child can learn to read with the right help and support, and we </a:t>
            </a:r>
            <a:r>
              <a:rPr lang="en-US" sz="2800" dirty="0" err="1">
                <a:latin typeface="Comic Sans MS" panose="030F0702030302020204" pitchFamily="66" charset="0"/>
              </a:rPr>
              <a:t>endeavour</a:t>
            </a:r>
            <a:r>
              <a:rPr lang="en-US" sz="2800" dirty="0">
                <a:latin typeface="Comic Sans MS" panose="030F0702030302020204" pitchFamily="66" charset="0"/>
              </a:rPr>
              <a:t> to instill a love of reading within all children. We place reading and books at the </a:t>
            </a:r>
            <a:r>
              <a:rPr lang="en-US" sz="2800" dirty="0" err="1">
                <a:latin typeface="Comic Sans MS" panose="030F0702030302020204" pitchFamily="66" charset="0"/>
              </a:rPr>
              <a:t>centre</a:t>
            </a:r>
            <a:r>
              <a:rPr lang="en-US" sz="2800" dirty="0">
                <a:latin typeface="Comic Sans MS" panose="030F0702030302020204" pitchFamily="66" charset="0"/>
              </a:rPr>
              <a:t> of our English curriculum, as well as, using books as a stimulus and to support learning across the wider curriculum. </a:t>
            </a:r>
            <a:endParaRPr lang="en-GB" sz="3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90331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427A6F-35CB-47CC-A673-3C5F41C40E98}"/>
              </a:ext>
            </a:extLst>
          </p:cNvPr>
          <p:cNvPicPr>
            <a:picLocks noChangeAspect="1"/>
          </p:cNvPicPr>
          <p:nvPr/>
        </p:nvPicPr>
        <p:blipFill>
          <a:blip r:embed="rId2"/>
          <a:stretch>
            <a:fillRect/>
          </a:stretch>
        </p:blipFill>
        <p:spPr>
          <a:xfrm>
            <a:off x="1782838" y="510287"/>
            <a:ext cx="5578323" cy="5837426"/>
          </a:xfrm>
          <a:prstGeom prst="rect">
            <a:avLst/>
          </a:prstGeom>
        </p:spPr>
      </p:pic>
    </p:spTree>
    <p:extLst>
      <p:ext uri="{BB962C8B-B14F-4D97-AF65-F5344CB8AC3E}">
        <p14:creationId xmlns:p14="http://schemas.microsoft.com/office/powerpoint/2010/main" val="64477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fontScale="90000"/>
          </a:bodyPr>
          <a:lstStyle/>
          <a:p>
            <a:r>
              <a:rPr lang="en-US" dirty="0"/>
              <a:t>Thank you!</a:t>
            </a:r>
            <a:br>
              <a:rPr lang="en-US" dirty="0"/>
            </a:br>
            <a:r>
              <a:rPr lang="en-US" dirty="0"/>
              <a:t>Any questions?</a:t>
            </a:r>
            <a:endParaRPr lang="en-GB" dirty="0"/>
          </a:p>
        </p:txBody>
      </p:sp>
    </p:spTree>
    <p:extLst>
      <p:ext uri="{BB962C8B-B14F-4D97-AF65-F5344CB8AC3E}">
        <p14:creationId xmlns:p14="http://schemas.microsoft.com/office/powerpoint/2010/main" val="209738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700" y="160338"/>
            <a:ext cx="8208912" cy="2709203"/>
          </a:xfrm>
          <a:prstGeom prst="rect">
            <a:avLst/>
          </a:prstGeom>
          <a:noFill/>
        </p:spPr>
        <p:txBody>
          <a:bodyPr wrap="square" rtlCol="0">
            <a:spAutoFit/>
          </a:bodyPr>
          <a:lstStyle/>
          <a:p>
            <a:pPr algn="ctr">
              <a:lnSpc>
                <a:spcPct val="150000"/>
              </a:lnSpc>
            </a:pPr>
            <a:r>
              <a:rPr lang="en-GB" sz="6000" dirty="0">
                <a:latin typeface="Comic Sans MS" panose="030F0702030302020204" pitchFamily="66" charset="0"/>
              </a:rPr>
              <a:t>Phonics – Where it all started!</a:t>
            </a:r>
          </a:p>
        </p:txBody>
      </p:sp>
      <p:sp>
        <p:nvSpPr>
          <p:cNvPr id="6" name="AutoShape 2" descr="https://media03.eylj.org/uploads/media6/pages/s_2945/p_09-2016/m_3376abe56f72ab877da870a3b9697bf1.jpg?x=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2051720" y="2996952"/>
            <a:ext cx="5501852" cy="3153034"/>
          </a:xfrm>
          <a:prstGeom prst="rect">
            <a:avLst/>
          </a:prstGeom>
        </p:spPr>
      </p:pic>
    </p:spTree>
    <p:extLst>
      <p:ext uri="{BB962C8B-B14F-4D97-AF65-F5344CB8AC3E}">
        <p14:creationId xmlns:p14="http://schemas.microsoft.com/office/powerpoint/2010/main" val="183381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520" y="260648"/>
            <a:ext cx="8568952" cy="6192688"/>
          </a:xfrm>
          <a:prstGeom prst="rect">
            <a:avLst/>
          </a:prstGeom>
        </p:spPr>
        <p:txBody>
          <a:bodyPr>
            <a:normAutofit lnSpcReduction="10000"/>
          </a:bodyPr>
          <a:lstStyle/>
          <a:p>
            <a:pPr marL="45720" indent="0">
              <a:buNone/>
            </a:pPr>
            <a:r>
              <a:rPr lang="en-GB" sz="2000" dirty="0">
                <a:solidFill>
                  <a:schemeClr val="tx1"/>
                </a:solidFill>
                <a:latin typeface="Comic Sans MS" panose="030F0702030302020204" pitchFamily="66" charset="0"/>
              </a:rPr>
              <a:t>Phonics is </a:t>
            </a:r>
            <a:r>
              <a:rPr lang="en-GB" sz="2000" dirty="0">
                <a:latin typeface="Comic Sans MS" panose="030F0702030302020204" pitchFamily="66" charset="0"/>
              </a:rPr>
              <a:t>the recommended </a:t>
            </a:r>
            <a:r>
              <a:rPr lang="en-GB" sz="2000" dirty="0">
                <a:solidFill>
                  <a:schemeClr val="tx1"/>
                </a:solidFill>
                <a:latin typeface="Comic Sans MS" panose="030F0702030302020204" pitchFamily="66" charset="0"/>
              </a:rPr>
              <a:t>strategy through which children should be taught </a:t>
            </a:r>
            <a:r>
              <a:rPr lang="en-GB" sz="2000" dirty="0">
                <a:latin typeface="Comic Sans MS" panose="030F0702030302020204" pitchFamily="66" charset="0"/>
              </a:rPr>
              <a:t>to learn to </a:t>
            </a:r>
            <a:r>
              <a:rPr lang="en-GB" sz="2000" dirty="0">
                <a:solidFill>
                  <a:schemeClr val="tx1"/>
                </a:solidFill>
                <a:latin typeface="Comic Sans MS" panose="030F0702030302020204" pitchFamily="66" charset="0"/>
              </a:rPr>
              <a:t>read.</a:t>
            </a:r>
          </a:p>
          <a:p>
            <a:pPr marL="45720" indent="0">
              <a:buNone/>
            </a:pPr>
            <a:endParaRPr lang="en-US" sz="2000" dirty="0">
              <a:latin typeface="Comic Sans MS" panose="030F0702030302020204" pitchFamily="66" charset="0"/>
            </a:endParaRPr>
          </a:p>
          <a:p>
            <a:pPr marL="45720" indent="0">
              <a:buNone/>
            </a:pPr>
            <a:r>
              <a:rPr lang="en-US" sz="2000" dirty="0">
                <a:latin typeface="Comic Sans MS" panose="030F0702030302020204" pitchFamily="66" charset="0"/>
              </a:rPr>
              <a:t>There are some children in Year 5 and 6 for which phonics is still a core part of their reading and writing. Therefore, there are phonics based supports and resources still provided in classrooms and by staff. </a:t>
            </a:r>
          </a:p>
          <a:p>
            <a:pPr marL="45720" indent="0">
              <a:buNone/>
            </a:pPr>
            <a:endParaRPr lang="en-US" sz="2000" dirty="0">
              <a:latin typeface="Comic Sans MS" panose="030F0702030302020204" pitchFamily="66" charset="0"/>
            </a:endParaRPr>
          </a:p>
          <a:p>
            <a:pPr marL="45720" indent="0">
              <a:buNone/>
            </a:pPr>
            <a:r>
              <a:rPr lang="en-US" sz="2000" dirty="0">
                <a:latin typeface="Comic Sans MS" panose="030F0702030302020204" pitchFamily="66" charset="0"/>
              </a:rPr>
              <a:t>Please remember that this is also helpful for all children, as this is how they originally learnt to read. </a:t>
            </a:r>
          </a:p>
          <a:p>
            <a:pPr marL="45720" indent="0">
              <a:buNone/>
            </a:pPr>
            <a:endParaRPr lang="en-GB" sz="2000" dirty="0">
              <a:latin typeface="Comic Sans MS" panose="030F0702030302020204" pitchFamily="66" charset="0"/>
            </a:endParaRPr>
          </a:p>
          <a:p>
            <a:pPr marL="0" indent="0">
              <a:buNone/>
            </a:pPr>
            <a:r>
              <a:rPr lang="en-US" sz="2000" dirty="0">
                <a:latin typeface="Comic Sans MS" panose="030F0702030302020204" pitchFamily="66" charset="0"/>
              </a:rPr>
              <a:t>This is also particularly helpful when supporting children with their spelling and a ‘Grow the Code’ chart is visible in every classroom. </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You can find more information about phonics</a:t>
            </a:r>
          </a:p>
          <a:p>
            <a:pPr marL="0" indent="0">
              <a:buNone/>
            </a:pPr>
            <a:r>
              <a:rPr lang="en-US" sz="2000" dirty="0">
                <a:latin typeface="Comic Sans MS" panose="030F0702030302020204" pitchFamily="66" charset="0"/>
              </a:rPr>
              <a:t>on our website – </a:t>
            </a:r>
          </a:p>
          <a:p>
            <a:pPr marL="0" indent="0">
              <a:buNone/>
            </a:pPr>
            <a:endParaRPr lang="en-US" sz="2000" dirty="0">
              <a:latin typeface="Comic Sans MS" panose="030F0702030302020204" pitchFamily="66" charset="0"/>
            </a:endParaRPr>
          </a:p>
          <a:p>
            <a:pPr marL="0" indent="0">
              <a:buNone/>
            </a:pPr>
            <a:r>
              <a:rPr lang="en-US" sz="2000" i="1" dirty="0">
                <a:solidFill>
                  <a:srgbClr val="FF0000"/>
                </a:solidFill>
                <a:latin typeface="Comic Sans MS" panose="030F0702030302020204" pitchFamily="66" charset="0"/>
              </a:rPr>
              <a:t>Parents – ‘Phonics information and how to </a:t>
            </a:r>
          </a:p>
          <a:p>
            <a:pPr marL="0" indent="0">
              <a:buNone/>
            </a:pPr>
            <a:r>
              <a:rPr lang="en-US" sz="2000" i="1" dirty="0">
                <a:solidFill>
                  <a:srgbClr val="FF0000"/>
                </a:solidFill>
                <a:latin typeface="Comic Sans MS" panose="030F0702030302020204" pitchFamily="66" charset="0"/>
              </a:rPr>
              <a:t>help your child at home.’</a:t>
            </a:r>
          </a:p>
        </p:txBody>
      </p:sp>
      <p:pic>
        <p:nvPicPr>
          <p:cNvPr id="5" name="Picture 4">
            <a:extLst>
              <a:ext uri="{FF2B5EF4-FFF2-40B4-BE49-F238E27FC236}">
                <a16:creationId xmlns:a16="http://schemas.microsoft.com/office/drawing/2014/main" id="{80CD610A-F0B2-43ED-95DA-845B9EA92DF7}"/>
              </a:ext>
            </a:extLst>
          </p:cNvPr>
          <p:cNvPicPr>
            <a:picLocks noChangeAspect="1"/>
          </p:cNvPicPr>
          <p:nvPr/>
        </p:nvPicPr>
        <p:blipFill>
          <a:blip r:embed="rId3"/>
          <a:stretch>
            <a:fillRect/>
          </a:stretch>
        </p:blipFill>
        <p:spPr>
          <a:xfrm>
            <a:off x="5796136" y="4638927"/>
            <a:ext cx="3224281" cy="2184024"/>
          </a:xfrm>
          <a:prstGeom prst="rect">
            <a:avLst/>
          </a:prstGeom>
        </p:spPr>
      </p:pic>
    </p:spTree>
    <p:extLst>
      <p:ext uri="{BB962C8B-B14F-4D97-AF65-F5344CB8AC3E}">
        <p14:creationId xmlns:p14="http://schemas.microsoft.com/office/powerpoint/2010/main" val="424122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71600" y="116632"/>
            <a:ext cx="8156288" cy="5793824"/>
          </a:xfrm>
          <a:prstGeom prst="rect">
            <a:avLst/>
          </a:prstGeom>
        </p:spPr>
        <p:txBody>
          <a:bodyPr>
            <a:normAutofit/>
          </a:bodyPr>
          <a:lstStyle/>
          <a:p>
            <a:pPr marL="0" indent="0" algn="ctr">
              <a:buNone/>
            </a:pPr>
            <a:r>
              <a:rPr lang="en-US" b="1" u="sng" dirty="0">
                <a:latin typeface="Comic Sans MS" panose="030F0702030302020204" pitchFamily="66" charset="0"/>
              </a:rPr>
              <a:t>So, how is our journey mapped out?</a:t>
            </a:r>
            <a:r>
              <a:rPr lang="en-US" sz="4300" b="1" u="sng" dirty="0">
                <a:latin typeface="Comic Sans MS" panose="030F0702030302020204" pitchFamily="66" charset="0"/>
              </a:rPr>
              <a:t> </a:t>
            </a:r>
          </a:p>
          <a:p>
            <a:pPr marL="0" indent="0">
              <a:buNone/>
            </a:pPr>
            <a:r>
              <a:rPr lang="en-US" sz="2000" dirty="0"/>
              <a:t>In a typical 6 week half, the children’s learning would look like this…</a:t>
            </a:r>
            <a:endParaRPr lang="en-GB" sz="2000" dirty="0"/>
          </a:p>
          <a:p>
            <a:endParaRPr lang="en-GB" dirty="0"/>
          </a:p>
          <a:p>
            <a:endParaRPr lang="en-GB" dirty="0"/>
          </a:p>
        </p:txBody>
      </p:sp>
      <p:pic>
        <p:nvPicPr>
          <p:cNvPr id="2" name="Picture 1"/>
          <p:cNvPicPr>
            <a:picLocks noChangeAspect="1"/>
          </p:cNvPicPr>
          <p:nvPr/>
        </p:nvPicPr>
        <p:blipFill>
          <a:blip r:embed="rId3"/>
          <a:stretch>
            <a:fillRect/>
          </a:stretch>
        </p:blipFill>
        <p:spPr>
          <a:xfrm>
            <a:off x="15213" y="-99391"/>
            <a:ext cx="1028395" cy="101232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037335045"/>
              </p:ext>
            </p:extLst>
          </p:nvPr>
        </p:nvGraphicFramePr>
        <p:xfrm>
          <a:off x="179512" y="1268760"/>
          <a:ext cx="8856984" cy="5328592"/>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1256308909"/>
                    </a:ext>
                  </a:extLst>
                </a:gridCol>
                <a:gridCol w="1476164">
                  <a:extLst>
                    <a:ext uri="{9D8B030D-6E8A-4147-A177-3AD203B41FA5}">
                      <a16:colId xmlns:a16="http://schemas.microsoft.com/office/drawing/2014/main" val="266887420"/>
                    </a:ext>
                  </a:extLst>
                </a:gridCol>
                <a:gridCol w="1584176">
                  <a:extLst>
                    <a:ext uri="{9D8B030D-6E8A-4147-A177-3AD203B41FA5}">
                      <a16:colId xmlns:a16="http://schemas.microsoft.com/office/drawing/2014/main" val="2053598456"/>
                    </a:ext>
                  </a:extLst>
                </a:gridCol>
                <a:gridCol w="1368152">
                  <a:extLst>
                    <a:ext uri="{9D8B030D-6E8A-4147-A177-3AD203B41FA5}">
                      <a16:colId xmlns:a16="http://schemas.microsoft.com/office/drawing/2014/main" val="3788749984"/>
                    </a:ext>
                  </a:extLst>
                </a:gridCol>
                <a:gridCol w="1476164">
                  <a:extLst>
                    <a:ext uri="{9D8B030D-6E8A-4147-A177-3AD203B41FA5}">
                      <a16:colId xmlns:a16="http://schemas.microsoft.com/office/drawing/2014/main" val="1198088932"/>
                    </a:ext>
                  </a:extLst>
                </a:gridCol>
                <a:gridCol w="1476164">
                  <a:extLst>
                    <a:ext uri="{9D8B030D-6E8A-4147-A177-3AD203B41FA5}">
                      <a16:colId xmlns:a16="http://schemas.microsoft.com/office/drawing/2014/main" val="923199518"/>
                    </a:ext>
                  </a:extLst>
                </a:gridCol>
              </a:tblGrid>
              <a:tr h="589287">
                <a:tc>
                  <a:txBody>
                    <a:bodyPr/>
                    <a:lstStyle/>
                    <a:p>
                      <a:r>
                        <a:rPr lang="en-US" dirty="0"/>
                        <a:t>Week 1</a:t>
                      </a:r>
                      <a:endParaRPr lang="en-GB" dirty="0"/>
                    </a:p>
                  </a:txBody>
                  <a:tcPr/>
                </a:tc>
                <a:tc>
                  <a:txBody>
                    <a:bodyPr/>
                    <a:lstStyle/>
                    <a:p>
                      <a:r>
                        <a:rPr lang="en-US" dirty="0"/>
                        <a:t>Week 2</a:t>
                      </a:r>
                      <a:endParaRPr lang="en-GB" dirty="0"/>
                    </a:p>
                  </a:txBody>
                  <a:tcPr/>
                </a:tc>
                <a:tc>
                  <a:txBody>
                    <a:bodyPr/>
                    <a:lstStyle/>
                    <a:p>
                      <a:r>
                        <a:rPr lang="en-US" dirty="0"/>
                        <a:t>Week</a:t>
                      </a:r>
                      <a:r>
                        <a:rPr lang="en-US" baseline="0" dirty="0"/>
                        <a:t> 3</a:t>
                      </a:r>
                      <a:endParaRPr lang="en-GB" dirty="0"/>
                    </a:p>
                  </a:txBody>
                  <a:tcPr/>
                </a:tc>
                <a:tc>
                  <a:txBody>
                    <a:bodyPr/>
                    <a:lstStyle/>
                    <a:p>
                      <a:r>
                        <a:rPr lang="en-US" dirty="0"/>
                        <a:t>Week 4</a:t>
                      </a:r>
                      <a:endParaRPr lang="en-GB" dirty="0"/>
                    </a:p>
                  </a:txBody>
                  <a:tcPr/>
                </a:tc>
                <a:tc>
                  <a:txBody>
                    <a:bodyPr/>
                    <a:lstStyle/>
                    <a:p>
                      <a:r>
                        <a:rPr lang="en-US" dirty="0"/>
                        <a:t>Week 5</a:t>
                      </a:r>
                      <a:endParaRPr lang="en-GB" dirty="0"/>
                    </a:p>
                  </a:txBody>
                  <a:tcPr/>
                </a:tc>
                <a:tc>
                  <a:txBody>
                    <a:bodyPr/>
                    <a:lstStyle/>
                    <a:p>
                      <a:r>
                        <a:rPr lang="en-US" dirty="0"/>
                        <a:t>Week 6</a:t>
                      </a:r>
                      <a:endParaRPr lang="en-GB" dirty="0"/>
                    </a:p>
                  </a:txBody>
                  <a:tcPr/>
                </a:tc>
                <a:extLst>
                  <a:ext uri="{0D108BD9-81ED-4DB2-BD59-A6C34878D82A}">
                    <a16:rowId xmlns:a16="http://schemas.microsoft.com/office/drawing/2014/main" val="2385479647"/>
                  </a:ext>
                </a:extLst>
              </a:tr>
              <a:tr h="2357148">
                <a:tc rowSpan="2">
                  <a:txBody>
                    <a:bodyPr/>
                    <a:lstStyle/>
                    <a:p>
                      <a:r>
                        <a:rPr lang="en-US" sz="1400" dirty="0">
                          <a:latin typeface="Comic Sans MS" panose="030F0702030302020204" pitchFamily="66" charset="0"/>
                        </a:rPr>
                        <a:t>Narrative</a:t>
                      </a:r>
                      <a:r>
                        <a:rPr lang="en-US" sz="1400" baseline="0" dirty="0">
                          <a:latin typeface="Comic Sans MS" panose="030F0702030302020204" pitchFamily="66" charset="0"/>
                        </a:rPr>
                        <a:t> Week – a text linked to our upcoming theme is used to teach the vocabulary needed and revisit several reading skills.</a:t>
                      </a:r>
                    </a:p>
                    <a:p>
                      <a:endParaRPr lang="en-US" sz="1400" baseline="0" dirty="0">
                        <a:latin typeface="Comic Sans MS" panose="030F0702030302020204" pitchFamily="66" charset="0"/>
                      </a:endParaRPr>
                    </a:p>
                  </a:txBody>
                  <a:tcPr/>
                </a:tc>
                <a:tc rowSpan="2">
                  <a:txBody>
                    <a:bodyPr/>
                    <a:lstStyle/>
                    <a:p>
                      <a:r>
                        <a:rPr lang="en-US" sz="1400" dirty="0">
                          <a:latin typeface="Comic Sans MS" panose="030F0702030302020204" pitchFamily="66" charset="0"/>
                        </a:rPr>
                        <a:t>Theme Week – As a school,</a:t>
                      </a:r>
                      <a:r>
                        <a:rPr lang="en-US" sz="1400" baseline="0" dirty="0">
                          <a:latin typeface="Comic Sans MS" panose="030F0702030302020204" pitchFamily="66" charset="0"/>
                        </a:rPr>
                        <a:t> we use this week to immerse the children in their Theme learning to ensure complete foundation learning and can use this to support reading and writing later in the term.</a:t>
                      </a:r>
                      <a:endParaRPr lang="en-GB" sz="1400" dirty="0">
                        <a:latin typeface="Comic Sans MS" panose="030F0702030302020204" pitchFamily="66" charset="0"/>
                      </a:endParaRPr>
                    </a:p>
                  </a:txBody>
                  <a:tcPr/>
                </a:tc>
                <a:tc>
                  <a:txBody>
                    <a:bodyPr/>
                    <a:lstStyle/>
                    <a:p>
                      <a:r>
                        <a:rPr lang="en-US" sz="1400" dirty="0">
                          <a:latin typeface="Comic Sans MS" panose="030F0702030302020204" pitchFamily="66" charset="0"/>
                        </a:rPr>
                        <a:t>Theme Writing Week – The children use what they have learnt</a:t>
                      </a:r>
                      <a:r>
                        <a:rPr lang="en-US" sz="1400" baseline="0" dirty="0">
                          <a:latin typeface="Comic Sans MS" panose="030F0702030302020204" pitchFamily="66" charset="0"/>
                        </a:rPr>
                        <a:t> in their Theme Week to complete a piece of writing.</a:t>
                      </a:r>
                      <a:endParaRPr lang="en-GB" sz="1400" dirty="0">
                        <a:latin typeface="Comic Sans MS" panose="030F0702030302020204" pitchFamily="66" charset="0"/>
                      </a:endParaRPr>
                    </a:p>
                  </a:txBody>
                  <a:tcPr/>
                </a:tc>
                <a:tc>
                  <a:txBody>
                    <a:bodyPr/>
                    <a:lstStyle/>
                    <a:p>
                      <a:r>
                        <a:rPr lang="en-US" sz="1400" dirty="0">
                          <a:latin typeface="Comic Sans MS" panose="030F0702030302020204" pitchFamily="66" charset="0"/>
                        </a:rPr>
                        <a:t>Writing – The teaching</a:t>
                      </a:r>
                      <a:r>
                        <a:rPr lang="en-US" sz="1400" baseline="0" dirty="0">
                          <a:latin typeface="Comic Sans MS" panose="030F0702030302020204" pitchFamily="66" charset="0"/>
                        </a:rPr>
                        <a:t> of grammar and writing elements to support a further written piece- based on a linked text.</a:t>
                      </a:r>
                      <a:endParaRPr lang="en-GB" sz="1400" dirty="0">
                        <a:latin typeface="Comic Sans MS" panose="030F0702030302020204" pitchFamily="66" charset="0"/>
                      </a:endParaRPr>
                    </a:p>
                  </a:txBody>
                  <a:tcPr/>
                </a:tc>
                <a:tc>
                  <a:txBody>
                    <a:bodyPr/>
                    <a:lstStyle/>
                    <a:p>
                      <a:r>
                        <a:rPr lang="en-US" sz="1400" dirty="0">
                          <a:latin typeface="Comic Sans MS" panose="030F0702030302020204" pitchFamily="66" charset="0"/>
                        </a:rPr>
                        <a:t>Writing -</a:t>
                      </a:r>
                      <a:endParaRPr lang="en-GB" sz="1400" dirty="0">
                        <a:latin typeface="Comic Sans MS" panose="030F0702030302020204" pitchFamily="66" charset="0"/>
                      </a:endParaRPr>
                    </a:p>
                  </a:txBody>
                  <a:tcPr/>
                </a:tc>
                <a:tc>
                  <a:txBody>
                    <a:bodyPr/>
                    <a:lstStyle/>
                    <a:p>
                      <a:r>
                        <a:rPr lang="en-US" sz="1400" dirty="0">
                          <a:latin typeface="Comic Sans MS" panose="030F0702030302020204" pitchFamily="66" charset="0"/>
                        </a:rPr>
                        <a:t>Writing</a:t>
                      </a:r>
                      <a:r>
                        <a:rPr lang="en-US" sz="1400" baseline="0" dirty="0">
                          <a:latin typeface="Comic Sans MS" panose="030F0702030302020204" pitchFamily="66" charset="0"/>
                        </a:rPr>
                        <a:t> -</a:t>
                      </a:r>
                      <a:endParaRPr lang="en-GB" sz="1400" dirty="0">
                        <a:latin typeface="Comic Sans MS" panose="030F0702030302020204" pitchFamily="66" charset="0"/>
                      </a:endParaRPr>
                    </a:p>
                  </a:txBody>
                  <a:tcPr/>
                </a:tc>
                <a:extLst>
                  <a:ext uri="{0D108BD9-81ED-4DB2-BD59-A6C34878D82A}">
                    <a16:rowId xmlns:a16="http://schemas.microsoft.com/office/drawing/2014/main" val="2398519128"/>
                  </a:ext>
                </a:extLst>
              </a:tr>
              <a:tr h="2382157">
                <a:tc vMerge="1">
                  <a:txBody>
                    <a:bodyPr/>
                    <a:lstStyle/>
                    <a:p>
                      <a:endParaRPr lang="en-GB" dirty="0"/>
                    </a:p>
                  </a:txBody>
                  <a:tcPr/>
                </a:tc>
                <a:tc vMerge="1">
                  <a:txBody>
                    <a:bodyPr/>
                    <a:lstStyle/>
                    <a:p>
                      <a:endParaRPr lang="en-GB" dirty="0"/>
                    </a:p>
                  </a:txBody>
                  <a:tcPr/>
                </a:tc>
                <a:tc>
                  <a:txBody>
                    <a:bodyPr/>
                    <a:lstStyle/>
                    <a:p>
                      <a:r>
                        <a:rPr lang="en-US" sz="1400" dirty="0">
                          <a:latin typeface="Comic Sans MS" panose="030F0702030302020204" pitchFamily="66" charset="0"/>
                        </a:rPr>
                        <a:t>Fluency</a:t>
                      </a:r>
                      <a:r>
                        <a:rPr lang="en-US" sz="1400" baseline="0" dirty="0">
                          <a:latin typeface="Comic Sans MS" panose="030F0702030302020204" pitchFamily="66" charset="0"/>
                        </a:rPr>
                        <a:t> – A speaking and language unit to support fluency and prosody within reading.</a:t>
                      </a:r>
                      <a:endParaRPr lang="en-GB" sz="1400" dirty="0">
                        <a:latin typeface="Comic Sans MS" panose="030F0702030302020204" pitchFamily="66" charset="0"/>
                      </a:endParaRPr>
                    </a:p>
                  </a:txBody>
                  <a:tcPr/>
                </a:tc>
                <a:tc>
                  <a:txBody>
                    <a:bodyPr/>
                    <a:lstStyle/>
                    <a:p>
                      <a:r>
                        <a:rPr lang="en-US" sz="1400" dirty="0">
                          <a:latin typeface="Comic Sans MS" panose="030F0702030302020204" pitchFamily="66" charset="0"/>
                        </a:rPr>
                        <a:t>Reading</a:t>
                      </a:r>
                      <a:r>
                        <a:rPr lang="en-US" sz="1400" baseline="0" dirty="0">
                          <a:latin typeface="Comic Sans MS" panose="030F0702030302020204" pitchFamily="66" charset="0"/>
                        </a:rPr>
                        <a:t> –  based unit based on a parallel text.</a:t>
                      </a:r>
                      <a:endParaRPr lang="en-GB" sz="14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omic Sans MS" panose="030F0702030302020204" pitchFamily="66" charset="0"/>
                        </a:rPr>
                        <a:t>Reading</a:t>
                      </a:r>
                      <a:r>
                        <a:rPr lang="en-US" sz="1400" baseline="0" dirty="0">
                          <a:latin typeface="Comic Sans MS" panose="030F0702030302020204" pitchFamily="66" charset="0"/>
                        </a:rPr>
                        <a:t> – based unit based on a parallel text.</a:t>
                      </a:r>
                      <a:endParaRPr lang="en-GB" sz="1400" dirty="0">
                        <a:latin typeface="Comic Sans MS" panose="030F0702030302020204" pitchFamily="66" charset="0"/>
                      </a:endParaRPr>
                    </a:p>
                    <a:p>
                      <a:endParaRPr lang="en-GB" sz="14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omic Sans MS" panose="030F0702030302020204" pitchFamily="66" charset="0"/>
                        </a:rPr>
                        <a:t>Reading</a:t>
                      </a:r>
                      <a:r>
                        <a:rPr lang="en-US" sz="1400" baseline="0" dirty="0">
                          <a:latin typeface="Comic Sans MS" panose="030F0702030302020204" pitchFamily="66" charset="0"/>
                        </a:rPr>
                        <a:t> –  based unit based on a parallel text.</a:t>
                      </a:r>
                      <a:endParaRPr lang="en-GB" sz="1400" dirty="0">
                        <a:latin typeface="Comic Sans MS" panose="030F0702030302020204" pitchFamily="66" charset="0"/>
                      </a:endParaRPr>
                    </a:p>
                    <a:p>
                      <a:endParaRPr lang="en-GB" sz="1400" dirty="0">
                        <a:latin typeface="Comic Sans MS" panose="030F0702030302020204" pitchFamily="66" charset="0"/>
                      </a:endParaRPr>
                    </a:p>
                  </a:txBody>
                  <a:tcPr/>
                </a:tc>
                <a:extLst>
                  <a:ext uri="{0D108BD9-81ED-4DB2-BD59-A6C34878D82A}">
                    <a16:rowId xmlns:a16="http://schemas.microsoft.com/office/drawing/2014/main" val="2988152253"/>
                  </a:ext>
                </a:extLst>
              </a:tr>
            </a:tbl>
          </a:graphicData>
        </a:graphic>
      </p:graphicFrame>
    </p:spTree>
    <p:extLst>
      <p:ext uri="{BB962C8B-B14F-4D97-AF65-F5344CB8AC3E}">
        <p14:creationId xmlns:p14="http://schemas.microsoft.com/office/powerpoint/2010/main" val="118668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Fluency </a:t>
            </a:r>
            <a:endParaRPr lang="en-GB" dirty="0">
              <a:latin typeface="Comic Sans MS" panose="030F0702030302020204" pitchFamily="66" charset="0"/>
            </a:endParaRPr>
          </a:p>
        </p:txBody>
      </p:sp>
      <p:sp>
        <p:nvSpPr>
          <p:cNvPr id="3" name="Content Placeholder 2"/>
          <p:cNvSpPr>
            <a:spLocks noGrp="1"/>
          </p:cNvSpPr>
          <p:nvPr>
            <p:ph idx="1"/>
          </p:nvPr>
        </p:nvSpPr>
        <p:spPr>
          <a:xfrm>
            <a:off x="457200" y="908721"/>
            <a:ext cx="8229600" cy="4752527"/>
          </a:xfrm>
        </p:spPr>
        <p:txBody>
          <a:bodyPr>
            <a:noAutofit/>
          </a:bodyPr>
          <a:lstStyle/>
          <a:p>
            <a:pPr marL="0" indent="0">
              <a:buNone/>
            </a:pPr>
            <a:r>
              <a:rPr lang="en-US" sz="1400" dirty="0">
                <a:latin typeface="Comic Sans MS" panose="030F0702030302020204" pitchFamily="66" charset="0"/>
              </a:rPr>
              <a:t>To build on the children’s previous phonics learning and support their ability to read ‘well’ we have half-termly ‘fluency’ units. </a:t>
            </a:r>
          </a:p>
          <a:p>
            <a:pPr marL="0" indent="0">
              <a:buNone/>
            </a:pPr>
            <a:r>
              <a:rPr lang="en-US" sz="1400" b="1" i="1" u="sng" dirty="0">
                <a:latin typeface="Comic Sans MS" panose="030F0702030302020204" pitchFamily="66" charset="0"/>
              </a:rPr>
              <a:t>Fluency is the ability to read with speed, accuracy and with proper expression (prosody).</a:t>
            </a:r>
          </a:p>
          <a:p>
            <a:pPr marL="0" indent="0">
              <a:buNone/>
            </a:pPr>
            <a:endParaRPr lang="en-US" sz="1100" i="1" dirty="0">
              <a:solidFill>
                <a:srgbClr val="FF0000"/>
              </a:solidFill>
              <a:latin typeface="Comic Sans MS" panose="030F0702030302020204" pitchFamily="66" charset="0"/>
            </a:endParaRPr>
          </a:p>
          <a:p>
            <a:pPr marL="0" indent="0">
              <a:buNone/>
            </a:pPr>
            <a:r>
              <a:rPr lang="en-US" sz="1600" u="sng" dirty="0">
                <a:latin typeface="Comic Sans MS" panose="030F0702030302020204" pitchFamily="66" charset="0"/>
              </a:rPr>
              <a:t>What parents can do to help at home:</a:t>
            </a:r>
          </a:p>
          <a:p>
            <a:pPr marL="0" indent="0">
              <a:buNone/>
            </a:pPr>
            <a:endParaRPr lang="en-US" sz="1600" u="sng" dirty="0">
              <a:latin typeface="Comic Sans MS" panose="030F0702030302020204" pitchFamily="66" charset="0"/>
            </a:endParaRPr>
          </a:p>
          <a:p>
            <a:r>
              <a:rPr lang="en-US" sz="1600" dirty="0">
                <a:latin typeface="Comic Sans MS" panose="030F0702030302020204" pitchFamily="66" charset="0"/>
              </a:rPr>
              <a:t>Support and encourage your child. Realize that he or she is likely frustrated by reading if this is something they struggle with.</a:t>
            </a:r>
          </a:p>
          <a:p>
            <a:pPr marL="0" indent="0">
              <a:buNone/>
            </a:pPr>
            <a:endParaRPr lang="en-US" sz="1600" dirty="0">
              <a:latin typeface="Comic Sans MS" panose="030F0702030302020204" pitchFamily="66" charset="0"/>
            </a:endParaRPr>
          </a:p>
          <a:p>
            <a:r>
              <a:rPr lang="en-US" sz="1600" dirty="0">
                <a:latin typeface="Comic Sans MS" panose="030F0702030302020204" pitchFamily="66" charset="0"/>
              </a:rPr>
              <a:t>If your child can </a:t>
            </a:r>
            <a:r>
              <a:rPr lang="en-US" sz="1600" b="1" dirty="0">
                <a:latin typeface="Comic Sans MS" panose="030F0702030302020204" pitchFamily="66" charset="0"/>
              </a:rPr>
              <a:t>decode</a:t>
            </a:r>
            <a:r>
              <a:rPr lang="en-US" sz="1600" dirty="0">
                <a:latin typeface="Comic Sans MS" panose="030F0702030302020204" pitchFamily="66" charset="0"/>
              </a:rPr>
              <a:t> words well, help him or her build speed and accuracy by:</a:t>
            </a:r>
          </a:p>
          <a:p>
            <a:pPr lvl="1"/>
            <a:r>
              <a:rPr lang="en-US" sz="1400" dirty="0">
                <a:latin typeface="Comic Sans MS" panose="030F0702030302020204" pitchFamily="66" charset="0"/>
              </a:rPr>
              <a:t>Reading aloud and having your child match their voice to yours (paired reading) </a:t>
            </a:r>
          </a:p>
          <a:p>
            <a:pPr lvl="1"/>
            <a:r>
              <a:rPr lang="en-US" sz="1400" dirty="0">
                <a:latin typeface="Comic Sans MS" panose="030F0702030302020204" pitchFamily="66" charset="0"/>
              </a:rPr>
              <a:t>Having your child practice reading the same list of words, phrase, or short passages several times – we promote 3 reads at Hamble.</a:t>
            </a:r>
          </a:p>
          <a:p>
            <a:pPr lvl="1"/>
            <a:r>
              <a:rPr lang="en-US" sz="1400" dirty="0">
                <a:latin typeface="Comic Sans MS" panose="030F0702030302020204" pitchFamily="66" charset="0"/>
              </a:rPr>
              <a:t>Reminding your child to pause between sentences and phrases.</a:t>
            </a:r>
          </a:p>
          <a:p>
            <a:pPr lvl="1"/>
            <a:endParaRPr lang="en-US" sz="1400" dirty="0">
              <a:latin typeface="Comic Sans MS" panose="030F0702030302020204" pitchFamily="66" charset="0"/>
            </a:endParaRPr>
          </a:p>
          <a:p>
            <a:r>
              <a:rPr lang="en-US" sz="1600" dirty="0">
                <a:latin typeface="Comic Sans MS" panose="030F0702030302020204" pitchFamily="66" charset="0"/>
              </a:rPr>
              <a:t>Read aloud to your child to provide an example of how fluent reading sounds.</a:t>
            </a:r>
          </a:p>
          <a:p>
            <a:r>
              <a:rPr lang="en-US" sz="1600" dirty="0">
                <a:latin typeface="Comic Sans MS" panose="030F0702030302020204" pitchFamily="66" charset="0"/>
              </a:rPr>
              <a:t>Give your child books with predictable vocabulary and clear rhythmic patterns so the child can "hear" the sound of fluent reading as he or she reads the book aloud.</a:t>
            </a:r>
          </a:p>
          <a:p>
            <a:r>
              <a:rPr lang="en-US" sz="1600" dirty="0">
                <a:latin typeface="Comic Sans MS" panose="030F0702030302020204" pitchFamily="66" charset="0"/>
              </a:rPr>
              <a:t>Use Audiobooks; have your child follow along in the print copy or just listen for experience. </a:t>
            </a:r>
          </a:p>
        </p:txBody>
      </p:sp>
    </p:spTree>
    <p:extLst>
      <p:ext uri="{BB962C8B-B14F-4D97-AF65-F5344CB8AC3E}">
        <p14:creationId xmlns:p14="http://schemas.microsoft.com/office/powerpoint/2010/main" val="20166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Fluency</a:t>
            </a: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a:stretch>
            <a:fillRect/>
          </a:stretch>
        </p:blipFill>
        <p:spPr>
          <a:xfrm>
            <a:off x="841717" y="1600200"/>
            <a:ext cx="7460566" cy="4525963"/>
          </a:xfrm>
          <a:prstGeom prst="rect">
            <a:avLst/>
          </a:prstGeom>
        </p:spPr>
      </p:pic>
    </p:spTree>
    <p:extLst>
      <p:ext uri="{BB962C8B-B14F-4D97-AF65-F5344CB8AC3E}">
        <p14:creationId xmlns:p14="http://schemas.microsoft.com/office/powerpoint/2010/main" val="69447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19E1-7D74-49B4-AA44-BB47134209BA}"/>
              </a:ext>
            </a:extLst>
          </p:cNvPr>
          <p:cNvSpPr>
            <a:spLocks noGrp="1"/>
          </p:cNvSpPr>
          <p:nvPr>
            <p:ph type="title"/>
          </p:nvPr>
        </p:nvSpPr>
        <p:spPr>
          <a:xfrm>
            <a:off x="457199" y="116632"/>
            <a:ext cx="8229600" cy="1143000"/>
          </a:xfrm>
        </p:spPr>
        <p:txBody>
          <a:bodyPr/>
          <a:lstStyle/>
          <a:p>
            <a:r>
              <a:rPr lang="en-GB" dirty="0"/>
              <a:t>So, how do Reading sessions work?</a:t>
            </a:r>
          </a:p>
        </p:txBody>
      </p:sp>
      <p:pic>
        <p:nvPicPr>
          <p:cNvPr id="4" name="Picture 3">
            <a:extLst>
              <a:ext uri="{FF2B5EF4-FFF2-40B4-BE49-F238E27FC236}">
                <a16:creationId xmlns:a16="http://schemas.microsoft.com/office/drawing/2014/main" id="{828DA17F-F11C-45EA-A34C-4F2436D3344A}"/>
              </a:ext>
            </a:extLst>
          </p:cNvPr>
          <p:cNvPicPr>
            <a:picLocks noChangeAspect="1"/>
          </p:cNvPicPr>
          <p:nvPr/>
        </p:nvPicPr>
        <p:blipFill>
          <a:blip r:embed="rId3"/>
          <a:stretch>
            <a:fillRect/>
          </a:stretch>
        </p:blipFill>
        <p:spPr>
          <a:xfrm>
            <a:off x="182499" y="1112022"/>
            <a:ext cx="8779001" cy="5745978"/>
          </a:xfrm>
          <a:prstGeom prst="rect">
            <a:avLst/>
          </a:prstGeom>
        </p:spPr>
      </p:pic>
    </p:spTree>
    <p:extLst>
      <p:ext uri="{BB962C8B-B14F-4D97-AF65-F5344CB8AC3E}">
        <p14:creationId xmlns:p14="http://schemas.microsoft.com/office/powerpoint/2010/main" val="267722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8" y="-1015"/>
            <a:ext cx="8229600" cy="1143000"/>
          </a:xfrm>
        </p:spPr>
        <p:txBody>
          <a:bodyPr/>
          <a:lstStyle/>
          <a:p>
            <a:r>
              <a:rPr lang="en-US" dirty="0">
                <a:latin typeface="Comic Sans MS" panose="030F0702030302020204" pitchFamily="66" charset="0"/>
              </a:rPr>
              <a:t>Reading </a:t>
            </a:r>
            <a:endParaRPr lang="en-GB" dirty="0">
              <a:latin typeface="Comic Sans MS" panose="030F0702030302020204" pitchFamily="66" charset="0"/>
            </a:endParaRPr>
          </a:p>
        </p:txBody>
      </p:sp>
      <p:sp>
        <p:nvSpPr>
          <p:cNvPr id="3" name="Content Placeholder 2"/>
          <p:cNvSpPr>
            <a:spLocks noGrp="1"/>
          </p:cNvSpPr>
          <p:nvPr>
            <p:ph idx="1"/>
          </p:nvPr>
        </p:nvSpPr>
        <p:spPr>
          <a:xfrm>
            <a:off x="457200" y="980728"/>
            <a:ext cx="8229600" cy="5544616"/>
          </a:xfrm>
        </p:spPr>
        <p:txBody>
          <a:bodyPr>
            <a:normAutofit fontScale="85000" lnSpcReduction="10000"/>
          </a:bodyPr>
          <a:lstStyle/>
          <a:p>
            <a:pPr marL="0" indent="0">
              <a:buNone/>
            </a:pPr>
            <a:endParaRPr lang="en-US" sz="1600" dirty="0">
              <a:latin typeface="Comic Sans MS" panose="030F0702030302020204" pitchFamily="66" charset="0"/>
            </a:endParaRPr>
          </a:p>
          <a:p>
            <a:pPr marL="0" indent="0">
              <a:buNone/>
            </a:pPr>
            <a:r>
              <a:rPr lang="en-US" sz="1800" u="sng" dirty="0">
                <a:latin typeface="Comic Sans MS" panose="030F0702030302020204" pitchFamily="66" charset="0"/>
              </a:rPr>
              <a:t>The skills are as follows: </a:t>
            </a:r>
            <a:r>
              <a:rPr lang="en-US" sz="1800" i="1" dirty="0">
                <a:solidFill>
                  <a:srgbClr val="FF0000"/>
                </a:solidFill>
                <a:latin typeface="Comic Sans MS" panose="030F0702030302020204" pitchFamily="66" charset="0"/>
              </a:rPr>
              <a:t>However, the children should find that this is retrieval and inference based.</a:t>
            </a:r>
          </a:p>
          <a:p>
            <a:pPr marL="0" indent="0">
              <a:buNone/>
            </a:pPr>
            <a:endParaRPr lang="en-US" sz="1800" i="1" dirty="0">
              <a:solidFill>
                <a:srgbClr val="FF0000"/>
              </a:solidFill>
              <a:latin typeface="Comic Sans MS" panose="030F0702030302020204" pitchFamily="66" charset="0"/>
            </a:endParaRPr>
          </a:p>
          <a:p>
            <a:pPr>
              <a:buFont typeface="Wingdings" panose="05000000000000000000" pitchFamily="2" charset="2"/>
              <a:buChar char="v"/>
            </a:pPr>
            <a:r>
              <a:rPr lang="en-US" sz="1800" dirty="0">
                <a:latin typeface="Comic Sans MS" panose="030F0702030302020204" pitchFamily="66" charset="0"/>
              </a:rPr>
              <a:t>Retrieval: Getting basic information from a text.</a:t>
            </a:r>
          </a:p>
          <a:p>
            <a:pPr>
              <a:buFont typeface="Wingdings" panose="05000000000000000000" pitchFamily="2" charset="2"/>
              <a:buChar char="v"/>
            </a:pPr>
            <a:r>
              <a:rPr lang="en-US" sz="1800" dirty="0">
                <a:latin typeface="Comic Sans MS" panose="030F0702030302020204" pitchFamily="66" charset="0"/>
              </a:rPr>
              <a:t>Inference: Using evidence from the text to reach a conclusion. </a:t>
            </a:r>
          </a:p>
          <a:p>
            <a:pPr>
              <a:buFont typeface="Wingdings" panose="05000000000000000000" pitchFamily="2" charset="2"/>
              <a:buChar char="v"/>
            </a:pPr>
            <a:r>
              <a:rPr lang="en-US" sz="1800" dirty="0">
                <a:latin typeface="Comic Sans MS" panose="030F0702030302020204" pitchFamily="66" charset="0"/>
              </a:rPr>
              <a:t>Vocabulary: Using what you already know to work out the meaning of unknown words. </a:t>
            </a:r>
          </a:p>
          <a:p>
            <a:pPr>
              <a:buFont typeface="Wingdings" panose="05000000000000000000" pitchFamily="2" charset="2"/>
              <a:buChar char="v"/>
            </a:pPr>
            <a:r>
              <a:rPr lang="en-US" sz="1800" dirty="0">
                <a:latin typeface="Comic Sans MS" panose="030F0702030302020204" pitchFamily="66" charset="0"/>
              </a:rPr>
              <a:t>Themes and Conventions: Using the way that a text is written or presented to work out the message or purpose of a text. (This also helps us to write our own sometimes!)</a:t>
            </a:r>
          </a:p>
          <a:p>
            <a:pPr>
              <a:buFont typeface="Wingdings" panose="05000000000000000000" pitchFamily="2" charset="2"/>
              <a:buChar char="v"/>
            </a:pPr>
            <a:r>
              <a:rPr lang="en-US" sz="1800" dirty="0">
                <a:latin typeface="Comic Sans MS" panose="030F0702030302020204" pitchFamily="66" charset="0"/>
              </a:rPr>
              <a:t>Skimming and Scanning: Using the layout of a text to quickly skim to get an overall picture (getting the gist) or scan to quickly find an answer. </a:t>
            </a:r>
          </a:p>
          <a:p>
            <a:pPr>
              <a:buFont typeface="Wingdings" panose="05000000000000000000" pitchFamily="2" charset="2"/>
              <a:buChar char="v"/>
            </a:pPr>
            <a:r>
              <a:rPr lang="en-US" sz="1800" dirty="0">
                <a:latin typeface="Comic Sans MS" panose="030F0702030302020204" pitchFamily="66" charset="0"/>
              </a:rPr>
              <a:t>Authorial Intent: Thinking carefully about an Author’s choices with regard to vocabulary, presentation or features used. We talk a lot here about how this impacts the reader and how to be most effective when writing. </a:t>
            </a:r>
          </a:p>
          <a:p>
            <a:pPr>
              <a:buFont typeface="Wingdings" panose="05000000000000000000" pitchFamily="2" charset="2"/>
              <a:buChar char="v"/>
            </a:pPr>
            <a:r>
              <a:rPr lang="en-US" sz="1800" dirty="0" err="1">
                <a:latin typeface="Comic Sans MS" panose="030F0702030302020204" pitchFamily="66" charset="0"/>
              </a:rPr>
              <a:t>Visualisation</a:t>
            </a:r>
            <a:r>
              <a:rPr lang="en-US" sz="1800" dirty="0">
                <a:latin typeface="Comic Sans MS" panose="030F0702030302020204" pitchFamily="66" charset="0"/>
              </a:rPr>
              <a:t>: Thinking about the picture that is built within a narrative and how this helps the reader to understand the text. Again, this is used a lot in our narrative writing. </a:t>
            </a:r>
          </a:p>
          <a:p>
            <a:pPr>
              <a:buFont typeface="Wingdings" panose="05000000000000000000" pitchFamily="2" charset="2"/>
              <a:buChar char="v"/>
            </a:pPr>
            <a:r>
              <a:rPr lang="en-US" sz="1800" dirty="0">
                <a:latin typeface="Comic Sans MS" panose="030F0702030302020204" pitchFamily="66" charset="0"/>
              </a:rPr>
              <a:t>Monitoring and Clarifying – This is used to ensure that children understand what is happening throughout a whole text. This could be following the events, movements of a character or understanding a non-fiction thoroughly. </a:t>
            </a:r>
          </a:p>
          <a:p>
            <a:pPr marL="0" indent="0">
              <a:buNone/>
            </a:pPr>
            <a:endParaRPr lang="en-US" sz="1800" i="1" dirty="0">
              <a:solidFill>
                <a:srgbClr val="FF0000"/>
              </a:solidFill>
              <a:latin typeface="Comic Sans MS" panose="030F0702030302020204" pitchFamily="66" charset="0"/>
            </a:endParaRPr>
          </a:p>
          <a:p>
            <a:pPr marL="0" indent="0">
              <a:buNone/>
            </a:pPr>
            <a:r>
              <a:rPr lang="en-US" sz="1800" i="1" dirty="0">
                <a:solidFill>
                  <a:srgbClr val="FF0000"/>
                </a:solidFill>
                <a:latin typeface="Comic Sans MS" panose="030F0702030302020204" pitchFamily="66" charset="0"/>
              </a:rPr>
              <a:t>This is also something that can be carried through to your reading at home with the children. You should find support for this on our website: </a:t>
            </a:r>
            <a:r>
              <a:rPr lang="en-US" sz="1800" i="1" u="sng" dirty="0">
                <a:solidFill>
                  <a:srgbClr val="FF0000"/>
                </a:solidFill>
                <a:latin typeface="Comic Sans MS" panose="030F0702030302020204" pitchFamily="66" charset="0"/>
              </a:rPr>
              <a:t>Parents – ‘Reading Newsletters’</a:t>
            </a:r>
            <a:endParaRPr lang="en-GB" sz="1800" i="1" u="sng" dirty="0">
              <a:solidFill>
                <a:srgbClr val="FF0000"/>
              </a:solidFill>
              <a:latin typeface="Comic Sans MS" panose="030F0702030302020204" pitchFamily="66" charset="0"/>
            </a:endParaRPr>
          </a:p>
          <a:p>
            <a:pPr marL="0" indent="0">
              <a:buNone/>
            </a:pPr>
            <a:endParaRPr lang="en-US" sz="1800" i="1" dirty="0">
              <a:solidFill>
                <a:srgbClr val="FF0000"/>
              </a:solidFill>
              <a:latin typeface="Comic Sans MS" panose="030F0702030302020204" pitchFamily="66" charset="0"/>
            </a:endParaRPr>
          </a:p>
          <a:p>
            <a:pPr marL="0" indent="0">
              <a:buNone/>
            </a:pPr>
            <a:endParaRPr lang="en-US" sz="2000" dirty="0">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a:p>
            <a:pPr marL="0" indent="0">
              <a:buNone/>
            </a:pPr>
            <a:endParaRPr lang="en-US" sz="20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65367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1598</Words>
  <Application>Microsoft Office PowerPoint</Application>
  <PresentationFormat>On-screen Show (4:3)</PresentationFormat>
  <Paragraphs>155</Paragraphs>
  <Slides>21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Comic Sans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Reading Fluency </vt:lpstr>
      <vt:lpstr>Reading Fluency</vt:lpstr>
      <vt:lpstr>So, how do Reading sessions work?</vt:lpstr>
      <vt:lpstr>Reading </vt:lpstr>
      <vt:lpstr>Reading at home</vt:lpstr>
      <vt:lpstr>PowerPoint Presentation</vt:lpstr>
      <vt:lpstr>What do we mean by ‘Word Study’? </vt:lpstr>
      <vt:lpstr>PowerPoint Presentation</vt:lpstr>
      <vt:lpstr>Assessment of Spelling and Word Study</vt:lpstr>
      <vt:lpstr>Grammar</vt:lpstr>
      <vt:lpstr>Presentation</vt:lpstr>
      <vt:lpstr>Editing and Improving</vt:lpstr>
      <vt:lpstr>Revisit and Enrich</vt:lpstr>
      <vt:lpstr>Assessment and Marking</vt:lpstr>
      <vt:lpstr>PowerPoint Presentation</vt:lpstr>
      <vt:lpstr>Thank you! Any questions?</vt:lpstr>
    </vt:vector>
  </TitlesOfParts>
  <Company>Cupernham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Farmiloe</dc:creator>
  <cp:lastModifiedBy>Rianna Leonard</cp:lastModifiedBy>
  <cp:revision>131</cp:revision>
  <cp:lastPrinted>2015-09-23T15:54:37Z</cp:lastPrinted>
  <dcterms:created xsi:type="dcterms:W3CDTF">2015-09-21T18:45:53Z</dcterms:created>
  <dcterms:modified xsi:type="dcterms:W3CDTF">2023-12-06T16:34:25Z</dcterms:modified>
</cp:coreProperties>
</file>