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84" r:id="rId5"/>
    <p:sldId id="285" r:id="rId6"/>
    <p:sldId id="286" r:id="rId7"/>
    <p:sldId id="287" r:id="rId8"/>
    <p:sldId id="288" r:id="rId9"/>
    <p:sldId id="289" r:id="rId10"/>
    <p:sldId id="258" r:id="rId11"/>
    <p:sldId id="263" r:id="rId12"/>
    <p:sldId id="264" r:id="rId13"/>
    <p:sldId id="259" r:id="rId14"/>
    <p:sldId id="260" r:id="rId15"/>
    <p:sldId id="261" r:id="rId16"/>
    <p:sldId id="262" r:id="rId17"/>
    <p:sldId id="269" r:id="rId18"/>
    <p:sldId id="290" r:id="rId19"/>
    <p:sldId id="299" r:id="rId20"/>
    <p:sldId id="294" r:id="rId21"/>
    <p:sldId id="295" r:id="rId22"/>
    <p:sldId id="296" r:id="rId23"/>
    <p:sldId id="280" r:id="rId24"/>
    <p:sldId id="282" r:id="rId25"/>
    <p:sldId id="291" r:id="rId26"/>
    <p:sldId id="293" r:id="rId27"/>
    <p:sldId id="292" r:id="rId28"/>
    <p:sldId id="272" r:id="rId29"/>
    <p:sldId id="273"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6391-2FF9-4A54-ADDC-AFFA74BDD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7A2D59-2C80-45AB-B86D-2DBA2D94B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A036CA-F166-40C4-8AC8-64962C0CB137}"/>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36DE1344-3592-48C4-B60D-F735A9210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27645-257E-4414-98DD-9CCA6CD14482}"/>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60408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C3F7-ACD1-40A1-8C1C-4F918C8B86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48A44-753F-4052-9464-7394A03719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765F32-CD5D-44E1-8AA5-A4E36AB356B5}"/>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7552EFF8-82EA-419B-B454-52B121C4A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82E2D-809B-443E-B528-133A9A389574}"/>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275469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21DBE-9BA0-4B43-9564-039986DCA6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7D4D40-0C9D-4CFB-B7FE-0A6CA79EDE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44A61-FB61-4F8A-B667-A8B903371C76}"/>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3E9C6B90-1A3F-4337-AAD1-C233B0672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C02DE-F0F0-4E0B-AF87-14A96B9005EE}"/>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401967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F396-F8C4-4ECF-87A6-6F65B4E632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73D0F5-581D-460F-A9D9-496381429B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75D6A-8939-4E6E-A3F8-C73DB21742D8}"/>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1BCD8924-EDD0-46D6-AE94-64B330753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19AE5-C7A0-4903-A433-1804FCF567F5}"/>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124792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55EF-F50C-4109-93C3-6FB5628B8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D586B0-543B-4E21-885C-4470BC6E1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BAFA66-2574-4837-87A4-3C6ADC9D121A}"/>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9E1120B5-DB48-478B-B0AD-A04FEDF3A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F66CC-4D39-4141-BF8A-7EC9122ACFF0}"/>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64214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702-B6A6-47A7-9B1B-7C42D7134C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F51A80-EACA-46B6-A599-9587E8335F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ADDE3F-71B6-4693-AD90-9A45498A41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92080-FD9F-4CF7-8EE9-B9C68824D329}"/>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6" name="Footer Placeholder 5">
            <a:extLst>
              <a:ext uri="{FF2B5EF4-FFF2-40B4-BE49-F238E27FC236}">
                <a16:creationId xmlns:a16="http://schemas.microsoft.com/office/drawing/2014/main" id="{834588E0-33B0-4EA9-A114-40DE18214D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B9EB91-0CFE-4C5F-B571-FF0E8609A0D6}"/>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71689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E1FE-5EDE-4FC5-A0EC-F49E6FB5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DC705D-C2F3-4342-BCA9-3614288FC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40FA41-08E3-46DD-A0CE-C904CD6D4B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37F3E4-509B-4C26-95F5-3965EE43B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864809-14A5-457E-BB65-5E1DD44E50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A1700E-EBF3-48BF-9E56-27DAEF099132}"/>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8" name="Footer Placeholder 7">
            <a:extLst>
              <a:ext uri="{FF2B5EF4-FFF2-40B4-BE49-F238E27FC236}">
                <a16:creationId xmlns:a16="http://schemas.microsoft.com/office/drawing/2014/main" id="{27E548DD-BCB0-449C-B4E8-8EB13522AC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04C532-8742-45D2-AA27-55F5B2926F95}"/>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136512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1783-0BD0-47F2-ACFE-BFED2DADAC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E45B9-4766-4744-BC8A-F48431BDD8CB}"/>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4" name="Footer Placeholder 3">
            <a:extLst>
              <a:ext uri="{FF2B5EF4-FFF2-40B4-BE49-F238E27FC236}">
                <a16:creationId xmlns:a16="http://schemas.microsoft.com/office/drawing/2014/main" id="{9335386E-81AE-48DE-AC0A-1C1E0A9059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114D86-ECFC-4D72-8AEA-BA9F310FA130}"/>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9576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2751B-1824-44E2-9CBC-C2AFE37110A8}"/>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3" name="Footer Placeholder 2">
            <a:extLst>
              <a:ext uri="{FF2B5EF4-FFF2-40B4-BE49-F238E27FC236}">
                <a16:creationId xmlns:a16="http://schemas.microsoft.com/office/drawing/2014/main" id="{97A4B0E0-ED14-48CD-8E63-FE3E62A27D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B3872A-DAFF-4213-B37C-D8B9325A44AC}"/>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257638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FA76-5A0A-40A4-8F4F-B4CA139A4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737E40-FBAB-4610-8781-0EE23177D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555262-1255-4560-BA7A-4F9E50DB5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753376-6708-4B1C-8182-48198DD7ED48}"/>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6" name="Footer Placeholder 5">
            <a:extLst>
              <a:ext uri="{FF2B5EF4-FFF2-40B4-BE49-F238E27FC236}">
                <a16:creationId xmlns:a16="http://schemas.microsoft.com/office/drawing/2014/main" id="{C90A181C-D0CD-4362-A206-F2B6A1607B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D7CDA-45A6-49D6-A232-B8D38FD581EB}"/>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74254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D264-8C7B-4533-B2FC-CCBEAE1C2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6492A3-6B35-47F3-BF93-85BCF9507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CBE3B1-B44A-429F-9157-7757D5FE9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F19875-06F9-43CD-8692-89256C4BFD5A}"/>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6" name="Footer Placeholder 5">
            <a:extLst>
              <a:ext uri="{FF2B5EF4-FFF2-40B4-BE49-F238E27FC236}">
                <a16:creationId xmlns:a16="http://schemas.microsoft.com/office/drawing/2014/main" id="{5FD72D61-D0AC-4DEB-BA71-BA04DA94B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E3A34A-84B0-4C86-A0AA-91C4415DF233}"/>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20695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6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F71D3-8DAD-4442-AA6E-372F13ADB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A22639-788D-467D-80A6-025F30984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E4694D-44F1-4C5C-9E38-BB9F65438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27C7BE70-F9F4-4D7D-A6DB-7EBC85251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211650-22F8-4167-A20E-6574C7CCE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D6F0A-2CEF-4E74-AA77-F075BCA4B488}" type="slidenum">
              <a:rPr lang="en-GB" smtClean="0"/>
              <a:t>‹#›</a:t>
            </a:fld>
            <a:endParaRPr lang="en-GB"/>
          </a:p>
        </p:txBody>
      </p:sp>
    </p:spTree>
    <p:extLst>
      <p:ext uri="{BB962C8B-B14F-4D97-AF65-F5344CB8AC3E}">
        <p14:creationId xmlns:p14="http://schemas.microsoft.com/office/powerpoint/2010/main" val="185469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39CE-3484-4890-9583-4E7E5DA6C114}"/>
              </a:ext>
            </a:extLst>
          </p:cNvPr>
          <p:cNvSpPr>
            <a:spLocks noGrp="1"/>
          </p:cNvSpPr>
          <p:nvPr>
            <p:ph type="ctrTitle"/>
          </p:nvPr>
        </p:nvSpPr>
        <p:spPr>
          <a:xfrm>
            <a:off x="0" y="2819742"/>
            <a:ext cx="9144000" cy="1744205"/>
          </a:xfrm>
        </p:spPr>
        <p:txBody>
          <a:bodyPr>
            <a:normAutofit/>
          </a:bodyPr>
          <a:lstStyle/>
          <a:p>
            <a:r>
              <a:rPr lang="en-US" b="1" dirty="0"/>
              <a:t>Parent information session</a:t>
            </a:r>
            <a:br>
              <a:rPr lang="en-US" b="1" dirty="0"/>
            </a:br>
            <a:r>
              <a:rPr lang="en-US" b="1" dirty="0"/>
              <a:t>UKS2 Maths – Year 5 and 6</a:t>
            </a:r>
            <a:endParaRPr lang="en-GB" b="1" dirty="0"/>
          </a:p>
        </p:txBody>
      </p:sp>
      <p:pic>
        <p:nvPicPr>
          <p:cNvPr id="4" name="Picture 3">
            <a:extLst>
              <a:ext uri="{FF2B5EF4-FFF2-40B4-BE49-F238E27FC236}">
                <a16:creationId xmlns:a16="http://schemas.microsoft.com/office/drawing/2014/main" id="{FF648FEC-0ADB-4174-B668-1103A9FC2718}"/>
              </a:ext>
            </a:extLst>
          </p:cNvPr>
          <p:cNvPicPr/>
          <p:nvPr/>
        </p:nvPicPr>
        <p:blipFill rotWithShape="1">
          <a:blip r:embed="rId2">
            <a:extLst>
              <a:ext uri="{28A0092B-C50C-407E-A947-70E740481C1C}">
                <a14:useLocalDpi xmlns:a14="http://schemas.microsoft.com/office/drawing/2010/main" val="0"/>
              </a:ext>
            </a:extLst>
          </a:blip>
          <a:srcRect l="3023" r="9921" b="1430"/>
          <a:stretch/>
        </p:blipFill>
        <p:spPr>
          <a:xfrm>
            <a:off x="560754" y="312210"/>
            <a:ext cx="1364566" cy="1508195"/>
          </a:xfrm>
          <a:prstGeom prst="rect">
            <a:avLst/>
          </a:prstGeom>
        </p:spPr>
      </p:pic>
      <p:pic>
        <p:nvPicPr>
          <p:cNvPr id="1026" name="Picture 2" descr="See the source image">
            <a:extLst>
              <a:ext uri="{FF2B5EF4-FFF2-40B4-BE49-F238E27FC236}">
                <a16:creationId xmlns:a16="http://schemas.microsoft.com/office/drawing/2014/main" id="{5E58E6AD-1D79-4D23-B5AC-810695A8C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215"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E1A91A-3D6D-423D-A909-37557510EA03}"/>
              </a:ext>
            </a:extLst>
          </p:cNvPr>
          <p:cNvSpPr txBox="1"/>
          <p:nvPr/>
        </p:nvSpPr>
        <p:spPr>
          <a:xfrm>
            <a:off x="2277533" y="205310"/>
            <a:ext cx="9489180" cy="2954655"/>
          </a:xfrm>
          <a:prstGeom prst="rect">
            <a:avLst/>
          </a:prstGeom>
          <a:noFill/>
        </p:spPr>
        <p:txBody>
          <a:bodyPr wrap="square">
            <a:spAutoFit/>
          </a:bodyPr>
          <a:lstStyle/>
          <a:p>
            <a:r>
              <a:rPr lang="en-GB" sz="1800" b="1" dirty="0"/>
              <a:t>Virtual Meetings</a:t>
            </a:r>
          </a:p>
          <a:p>
            <a:r>
              <a:rPr lang="en-GB" sz="1800" dirty="0"/>
              <a:t>Please put your name and your child’s first name and year group in the chat bar.</a:t>
            </a:r>
          </a:p>
          <a:p>
            <a:endParaRPr lang="en-GB" sz="1800" dirty="0"/>
          </a:p>
          <a:p>
            <a:r>
              <a:rPr lang="en-GB" sz="1800" dirty="0"/>
              <a:t>If you have any questions please write them in the chat bar and we will answer as many of these as possible at the end of the session. If we have questions outstanding, we will do a FAQ page and send this out.</a:t>
            </a:r>
          </a:p>
          <a:p>
            <a:endParaRPr lang="en-GB" sz="1800" dirty="0"/>
          </a:p>
          <a:p>
            <a:r>
              <a:rPr lang="en-GB" sz="1800" b="1" dirty="0"/>
              <a:t>Due to Zoom timing restraints, this meeting will cut off after 40 minutes.</a:t>
            </a:r>
          </a:p>
          <a:p>
            <a:endParaRPr lang="en-GB" sz="1400" dirty="0"/>
          </a:p>
          <a:p>
            <a:endParaRPr lang="en-GB" sz="1400" dirty="0"/>
          </a:p>
          <a:p>
            <a:endParaRPr lang="en-GB" sz="1400" dirty="0"/>
          </a:p>
        </p:txBody>
      </p:sp>
    </p:spTree>
    <p:extLst>
      <p:ext uri="{BB962C8B-B14F-4D97-AF65-F5344CB8AC3E}">
        <p14:creationId xmlns:p14="http://schemas.microsoft.com/office/powerpoint/2010/main" val="365980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1863D57-D669-45C7-B392-5C1026865E61}"/>
              </a:ext>
            </a:extLst>
          </p:cNvPr>
          <p:cNvSpPr>
            <a:spLocks noGrp="1"/>
          </p:cNvSpPr>
          <p:nvPr>
            <p:ph idx="1"/>
          </p:nvPr>
        </p:nvSpPr>
        <p:spPr>
          <a:xfrm>
            <a:off x="549965" y="1212574"/>
            <a:ext cx="11092070" cy="5645426"/>
          </a:xfrm>
        </p:spPr>
        <p:txBody>
          <a:bodyPr>
            <a:normAutofit fontScale="92500" lnSpcReduction="10000"/>
          </a:bodyPr>
          <a:lstStyle/>
          <a:p>
            <a:pPr marL="0" indent="0">
              <a:buNone/>
            </a:pPr>
            <a:r>
              <a:rPr lang="en-GB" dirty="0"/>
              <a:t>The Maths Calculation Policy, which can be found on our website, shows you how we teach key concepts in school at each year group and it may help you to understand what your child is referring to in a given maths topic. </a:t>
            </a:r>
          </a:p>
          <a:p>
            <a:pPr marL="0" indent="0">
              <a:buNone/>
            </a:pPr>
            <a:endParaRPr lang="en-GB" dirty="0"/>
          </a:p>
          <a:p>
            <a:pPr marL="0" indent="0">
              <a:buNone/>
            </a:pPr>
            <a:r>
              <a:rPr lang="en-GB" dirty="0"/>
              <a:t>It is split into four different areas (referred to as the ‘BIG 4’)</a:t>
            </a:r>
          </a:p>
          <a:p>
            <a:pPr marL="0" indent="0">
              <a:buNone/>
            </a:pPr>
            <a:r>
              <a:rPr lang="en-GB" dirty="0"/>
              <a:t>These are:</a:t>
            </a:r>
          </a:p>
          <a:p>
            <a:pPr marL="0" indent="0">
              <a:buNone/>
            </a:pPr>
            <a:r>
              <a:rPr lang="en-GB" dirty="0"/>
              <a:t>		Addition</a:t>
            </a:r>
          </a:p>
          <a:p>
            <a:pPr marL="0" indent="0">
              <a:buNone/>
            </a:pPr>
            <a:r>
              <a:rPr lang="en-GB" dirty="0"/>
              <a:t>		Subtraction</a:t>
            </a:r>
          </a:p>
          <a:p>
            <a:pPr marL="0" indent="0">
              <a:buNone/>
            </a:pPr>
            <a:r>
              <a:rPr lang="en-GB" dirty="0"/>
              <a:t>		Multiplication</a:t>
            </a:r>
          </a:p>
          <a:p>
            <a:pPr marL="0" indent="0">
              <a:buNone/>
            </a:pPr>
            <a:r>
              <a:rPr lang="en-GB" dirty="0"/>
              <a:t>		Division</a:t>
            </a:r>
          </a:p>
          <a:p>
            <a:pPr marL="0" indent="0">
              <a:buNone/>
            </a:pPr>
            <a:endParaRPr lang="en-GB" dirty="0"/>
          </a:p>
          <a:p>
            <a:pPr marL="0" indent="0">
              <a:buNone/>
            </a:pPr>
            <a:r>
              <a:rPr lang="en-GB" dirty="0"/>
              <a:t>It takes you through the stages of each of these for each year group, starting with year 1. </a:t>
            </a:r>
          </a:p>
          <a:p>
            <a:pPr marL="0" indent="0">
              <a:buNone/>
            </a:pPr>
            <a:endParaRPr lang="en-GB" dirty="0"/>
          </a:p>
        </p:txBody>
      </p:sp>
      <p:sp>
        <p:nvSpPr>
          <p:cNvPr id="7" name="Title 1">
            <a:extLst>
              <a:ext uri="{FF2B5EF4-FFF2-40B4-BE49-F238E27FC236}">
                <a16:creationId xmlns:a16="http://schemas.microsoft.com/office/drawing/2014/main" id="{B235C992-3F01-4D64-9D4F-0E7C488B35FA}"/>
              </a:ext>
            </a:extLst>
          </p:cNvPr>
          <p:cNvSpPr>
            <a:spLocks noGrp="1"/>
          </p:cNvSpPr>
          <p:nvPr>
            <p:ph type="title"/>
          </p:nvPr>
        </p:nvSpPr>
        <p:spPr>
          <a:xfrm>
            <a:off x="311989" y="-34505"/>
            <a:ext cx="10515600" cy="1325563"/>
          </a:xfrm>
        </p:spPr>
        <p:txBody>
          <a:bodyPr/>
          <a:lstStyle/>
          <a:p>
            <a:r>
              <a:rPr lang="en-GB" b="1" dirty="0">
                <a:latin typeface="+mn-lt"/>
              </a:rPr>
              <a:t>Maths Calculation Policy</a:t>
            </a:r>
          </a:p>
        </p:txBody>
      </p:sp>
      <p:pic>
        <p:nvPicPr>
          <p:cNvPr id="4" name="Picture 2" descr="See the source image">
            <a:extLst>
              <a:ext uri="{FF2B5EF4-FFF2-40B4-BE49-F238E27FC236}">
                <a16:creationId xmlns:a16="http://schemas.microsoft.com/office/drawing/2014/main" id="{39730247-E6F3-43D0-B781-08307C603B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5634" y="3743739"/>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6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9E25-FDC3-4C07-AF1B-913300EE84BA}"/>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Calculation Policy</a:t>
            </a:r>
          </a:p>
        </p:txBody>
      </p:sp>
      <p:pic>
        <p:nvPicPr>
          <p:cNvPr id="3" name="Picture 2">
            <a:extLst>
              <a:ext uri="{FF2B5EF4-FFF2-40B4-BE49-F238E27FC236}">
                <a16:creationId xmlns:a16="http://schemas.microsoft.com/office/drawing/2014/main" id="{B8F5BA3F-843C-414B-BF66-646CA7D9C6FB}"/>
              </a:ext>
            </a:extLst>
          </p:cNvPr>
          <p:cNvPicPr>
            <a:picLocks noChangeAspect="1"/>
          </p:cNvPicPr>
          <p:nvPr/>
        </p:nvPicPr>
        <p:blipFill>
          <a:blip r:embed="rId2"/>
          <a:stretch>
            <a:fillRect/>
          </a:stretch>
        </p:blipFill>
        <p:spPr>
          <a:xfrm>
            <a:off x="311989" y="2172511"/>
            <a:ext cx="10457680" cy="4422813"/>
          </a:xfrm>
          <a:prstGeom prst="rect">
            <a:avLst/>
          </a:prstGeom>
        </p:spPr>
      </p:pic>
      <p:sp>
        <p:nvSpPr>
          <p:cNvPr id="4" name="Arrow: Right 3">
            <a:extLst>
              <a:ext uri="{FF2B5EF4-FFF2-40B4-BE49-F238E27FC236}">
                <a16:creationId xmlns:a16="http://schemas.microsoft.com/office/drawing/2014/main" id="{FB98DB43-C97F-4652-9AC1-0DBE07A964F5}"/>
              </a:ext>
            </a:extLst>
          </p:cNvPr>
          <p:cNvSpPr/>
          <p:nvPr/>
        </p:nvSpPr>
        <p:spPr>
          <a:xfrm rot="8665999">
            <a:off x="9063019" y="1199617"/>
            <a:ext cx="2857500"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482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BCBC9-4563-455E-92BC-819F5517F94D}"/>
              </a:ext>
            </a:extLst>
          </p:cNvPr>
          <p:cNvPicPr>
            <a:picLocks noChangeAspect="1"/>
          </p:cNvPicPr>
          <p:nvPr/>
        </p:nvPicPr>
        <p:blipFill>
          <a:blip r:embed="rId2"/>
          <a:stretch>
            <a:fillRect/>
          </a:stretch>
        </p:blipFill>
        <p:spPr>
          <a:xfrm>
            <a:off x="311989" y="2041740"/>
            <a:ext cx="9831172" cy="4553585"/>
          </a:xfrm>
          <a:prstGeom prst="rect">
            <a:avLst/>
          </a:prstGeom>
        </p:spPr>
      </p:pic>
      <p:sp>
        <p:nvSpPr>
          <p:cNvPr id="3" name="Title 1">
            <a:extLst>
              <a:ext uri="{FF2B5EF4-FFF2-40B4-BE49-F238E27FC236}">
                <a16:creationId xmlns:a16="http://schemas.microsoft.com/office/drawing/2014/main" id="{A55D7073-555C-4B14-8118-55D8E126DCA6}"/>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Calculation Policy</a:t>
            </a:r>
          </a:p>
        </p:txBody>
      </p:sp>
      <p:sp>
        <p:nvSpPr>
          <p:cNvPr id="4" name="Arrow: Right 3">
            <a:extLst>
              <a:ext uri="{FF2B5EF4-FFF2-40B4-BE49-F238E27FC236}">
                <a16:creationId xmlns:a16="http://schemas.microsoft.com/office/drawing/2014/main" id="{CD118614-8E03-49D9-B574-7797B889EE8D}"/>
              </a:ext>
            </a:extLst>
          </p:cNvPr>
          <p:cNvSpPr/>
          <p:nvPr/>
        </p:nvSpPr>
        <p:spPr>
          <a:xfrm rot="9689020">
            <a:off x="2769771" y="2218143"/>
            <a:ext cx="2857500"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See the source image">
            <a:extLst>
              <a:ext uri="{FF2B5EF4-FFF2-40B4-BE49-F238E27FC236}">
                <a16:creationId xmlns:a16="http://schemas.microsoft.com/office/drawing/2014/main" id="{D9E10BCB-EB44-4719-9963-D596B5654C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67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0245BC-86D2-4590-A156-9576FA69649B}"/>
              </a:ext>
            </a:extLst>
          </p:cNvPr>
          <p:cNvSpPr>
            <a:spLocks noGrp="1"/>
          </p:cNvSpPr>
          <p:nvPr>
            <p:ph type="title"/>
          </p:nvPr>
        </p:nvSpPr>
        <p:spPr>
          <a:xfrm>
            <a:off x="311989" y="-34505"/>
            <a:ext cx="10515600" cy="1325563"/>
          </a:xfrm>
        </p:spPr>
        <p:txBody>
          <a:bodyPr/>
          <a:lstStyle/>
          <a:p>
            <a:r>
              <a:rPr lang="en-GB" b="1" dirty="0">
                <a:latin typeface="+mn-lt"/>
              </a:rPr>
              <a:t>Maths Calculation Policy</a:t>
            </a:r>
          </a:p>
        </p:txBody>
      </p:sp>
      <p:sp>
        <p:nvSpPr>
          <p:cNvPr id="5" name="Content Placeholder 2">
            <a:extLst>
              <a:ext uri="{FF2B5EF4-FFF2-40B4-BE49-F238E27FC236}">
                <a16:creationId xmlns:a16="http://schemas.microsoft.com/office/drawing/2014/main" id="{62220AAF-614F-4039-9360-8647EBEA1079}"/>
              </a:ext>
            </a:extLst>
          </p:cNvPr>
          <p:cNvSpPr>
            <a:spLocks noGrp="1"/>
          </p:cNvSpPr>
          <p:nvPr>
            <p:ph idx="1"/>
          </p:nvPr>
        </p:nvSpPr>
        <p:spPr>
          <a:xfrm>
            <a:off x="9052211" y="1322982"/>
            <a:ext cx="2856985" cy="4885725"/>
          </a:xfrm>
        </p:spPr>
        <p:txBody>
          <a:bodyPr>
            <a:normAutofit/>
          </a:bodyPr>
          <a:lstStyle/>
          <a:p>
            <a:pPr marL="0" indent="0">
              <a:buNone/>
            </a:pPr>
            <a:r>
              <a:rPr lang="en-GB" dirty="0"/>
              <a:t>This is an example, taken from the first page of the calculation policy. </a:t>
            </a:r>
          </a:p>
          <a:p>
            <a:pPr marL="0" indent="0">
              <a:buNone/>
            </a:pPr>
            <a:endParaRPr lang="en-GB" dirty="0"/>
          </a:p>
          <a:p>
            <a:pPr marL="0" indent="0">
              <a:buNone/>
            </a:pPr>
            <a:r>
              <a:rPr lang="en-GB" dirty="0">
                <a:solidFill>
                  <a:srgbClr val="0070C0"/>
                </a:solidFill>
              </a:rPr>
              <a:t>Concrete</a:t>
            </a:r>
          </a:p>
          <a:p>
            <a:pPr marL="0" indent="0">
              <a:buNone/>
            </a:pPr>
            <a:r>
              <a:rPr lang="en-GB" dirty="0">
                <a:solidFill>
                  <a:srgbClr val="0070C0"/>
                </a:solidFill>
              </a:rPr>
              <a:t>Pictorial</a:t>
            </a:r>
          </a:p>
          <a:p>
            <a:pPr marL="0" indent="0">
              <a:buNone/>
            </a:pPr>
            <a:r>
              <a:rPr lang="en-GB" dirty="0">
                <a:solidFill>
                  <a:srgbClr val="0070C0"/>
                </a:solidFill>
              </a:rPr>
              <a:t>Abstract</a:t>
            </a:r>
          </a:p>
        </p:txBody>
      </p:sp>
      <p:pic>
        <p:nvPicPr>
          <p:cNvPr id="7" name="Picture 6">
            <a:extLst>
              <a:ext uri="{FF2B5EF4-FFF2-40B4-BE49-F238E27FC236}">
                <a16:creationId xmlns:a16="http://schemas.microsoft.com/office/drawing/2014/main" id="{560FC0C9-A81C-40F9-912A-987E29125BE6}"/>
              </a:ext>
            </a:extLst>
          </p:cNvPr>
          <p:cNvPicPr>
            <a:picLocks noChangeAspect="1"/>
          </p:cNvPicPr>
          <p:nvPr/>
        </p:nvPicPr>
        <p:blipFill>
          <a:blip r:embed="rId2"/>
          <a:stretch>
            <a:fillRect/>
          </a:stretch>
        </p:blipFill>
        <p:spPr>
          <a:xfrm>
            <a:off x="442824" y="1079134"/>
            <a:ext cx="8318532" cy="5373423"/>
          </a:xfrm>
          <a:prstGeom prst="rect">
            <a:avLst/>
          </a:prstGeom>
        </p:spPr>
      </p:pic>
      <p:pic>
        <p:nvPicPr>
          <p:cNvPr id="6" name="Picture 2" descr="See the source image">
            <a:extLst>
              <a:ext uri="{FF2B5EF4-FFF2-40B4-BE49-F238E27FC236}">
                <a16:creationId xmlns:a16="http://schemas.microsoft.com/office/drawing/2014/main" id="{31F4F923-2751-4A1F-BF1E-64A51FB7CB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DE64-62F8-42B7-9DD4-3CA80B9086D0}"/>
              </a:ext>
            </a:extLst>
          </p:cNvPr>
          <p:cNvPicPr>
            <a:picLocks noChangeAspect="1"/>
          </p:cNvPicPr>
          <p:nvPr/>
        </p:nvPicPr>
        <p:blipFill>
          <a:blip r:embed="rId2"/>
          <a:stretch>
            <a:fillRect/>
          </a:stretch>
        </p:blipFill>
        <p:spPr>
          <a:xfrm>
            <a:off x="1581151" y="1123922"/>
            <a:ext cx="8261071" cy="5396416"/>
          </a:xfrm>
          <a:prstGeom prst="rect">
            <a:avLst/>
          </a:prstGeom>
        </p:spPr>
      </p:pic>
      <p:sp>
        <p:nvSpPr>
          <p:cNvPr id="4" name="Title 1">
            <a:extLst>
              <a:ext uri="{FF2B5EF4-FFF2-40B4-BE49-F238E27FC236}">
                <a16:creationId xmlns:a16="http://schemas.microsoft.com/office/drawing/2014/main" id="{E28F84B6-F4A0-4C2D-8880-896A723F0A24}"/>
              </a:ext>
            </a:extLst>
          </p:cNvPr>
          <p:cNvSpPr txBox="1">
            <a:spLocks/>
          </p:cNvSpPr>
          <p:nvPr/>
        </p:nvSpPr>
        <p:spPr>
          <a:xfrm>
            <a:off x="342900" y="33766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Calculation Policy</a:t>
            </a:r>
          </a:p>
        </p:txBody>
      </p:sp>
      <p:pic>
        <p:nvPicPr>
          <p:cNvPr id="5" name="Picture 2" descr="See the source image">
            <a:extLst>
              <a:ext uri="{FF2B5EF4-FFF2-40B4-BE49-F238E27FC236}">
                <a16:creationId xmlns:a16="http://schemas.microsoft.com/office/drawing/2014/main" id="{2906FAFC-5951-45C1-8276-22338962CD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2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6FE9D-6E3C-4129-8CED-0F1C2EF05065}"/>
              </a:ext>
            </a:extLst>
          </p:cNvPr>
          <p:cNvPicPr>
            <a:picLocks noChangeAspect="1"/>
          </p:cNvPicPr>
          <p:nvPr/>
        </p:nvPicPr>
        <p:blipFill>
          <a:blip r:embed="rId2"/>
          <a:stretch>
            <a:fillRect/>
          </a:stretch>
        </p:blipFill>
        <p:spPr>
          <a:xfrm>
            <a:off x="335335" y="252271"/>
            <a:ext cx="9586512" cy="6353457"/>
          </a:xfrm>
          <a:prstGeom prst="rect">
            <a:avLst/>
          </a:prstGeom>
        </p:spPr>
      </p:pic>
      <p:pic>
        <p:nvPicPr>
          <p:cNvPr id="3" name="Picture 2" descr="See the source image">
            <a:extLst>
              <a:ext uri="{FF2B5EF4-FFF2-40B4-BE49-F238E27FC236}">
                <a16:creationId xmlns:a16="http://schemas.microsoft.com/office/drawing/2014/main" id="{A56341FA-3031-4729-94FC-DAB47A637C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5176A5-D617-4D12-A3D5-68BD924B1E38}"/>
              </a:ext>
            </a:extLst>
          </p:cNvPr>
          <p:cNvPicPr>
            <a:picLocks noChangeAspect="1"/>
          </p:cNvPicPr>
          <p:nvPr/>
        </p:nvPicPr>
        <p:blipFill>
          <a:blip r:embed="rId2"/>
          <a:stretch>
            <a:fillRect/>
          </a:stretch>
        </p:blipFill>
        <p:spPr>
          <a:xfrm>
            <a:off x="1268730" y="189723"/>
            <a:ext cx="9654540" cy="6478553"/>
          </a:xfrm>
          <a:prstGeom prst="rect">
            <a:avLst/>
          </a:prstGeom>
        </p:spPr>
      </p:pic>
      <p:pic>
        <p:nvPicPr>
          <p:cNvPr id="3" name="Picture 2">
            <a:extLst>
              <a:ext uri="{FF2B5EF4-FFF2-40B4-BE49-F238E27FC236}">
                <a16:creationId xmlns:a16="http://schemas.microsoft.com/office/drawing/2014/main" id="{1549C7DD-110F-491B-AD2C-63135D330C66}"/>
              </a:ext>
            </a:extLst>
          </p:cNvPr>
          <p:cNvPicPr>
            <a:picLocks noChangeAspect="1"/>
          </p:cNvPicPr>
          <p:nvPr/>
        </p:nvPicPr>
        <p:blipFill>
          <a:blip r:embed="rId3"/>
          <a:stretch>
            <a:fillRect/>
          </a:stretch>
        </p:blipFill>
        <p:spPr>
          <a:xfrm>
            <a:off x="2350167" y="3407212"/>
            <a:ext cx="6089381" cy="3261064"/>
          </a:xfrm>
          <a:prstGeom prst="rect">
            <a:avLst/>
          </a:prstGeom>
        </p:spPr>
      </p:pic>
      <p:sp>
        <p:nvSpPr>
          <p:cNvPr id="4" name="Down Arrow 5">
            <a:extLst>
              <a:ext uri="{FF2B5EF4-FFF2-40B4-BE49-F238E27FC236}">
                <a16:creationId xmlns:a16="http://schemas.microsoft.com/office/drawing/2014/main" id="{3D777EA3-7578-4498-BC72-F5EDD5B9DF0B}"/>
              </a:ext>
            </a:extLst>
          </p:cNvPr>
          <p:cNvSpPr/>
          <p:nvPr/>
        </p:nvSpPr>
        <p:spPr>
          <a:xfrm rot="1336669">
            <a:off x="5226455" y="2233085"/>
            <a:ext cx="336807" cy="1443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63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9" y="33125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Arithmetic (Daily)</a:t>
            </a:r>
          </a:p>
        </p:txBody>
      </p:sp>
      <p:pic>
        <p:nvPicPr>
          <p:cNvPr id="3" name="Picture 2">
            <a:extLst>
              <a:ext uri="{FF2B5EF4-FFF2-40B4-BE49-F238E27FC236}">
                <a16:creationId xmlns:a16="http://schemas.microsoft.com/office/drawing/2014/main" id="{CA3D50B7-24B3-4B0C-9794-6C1644BFF12F}"/>
              </a:ext>
            </a:extLst>
          </p:cNvPr>
          <p:cNvPicPr>
            <a:picLocks noChangeAspect="1"/>
          </p:cNvPicPr>
          <p:nvPr/>
        </p:nvPicPr>
        <p:blipFill>
          <a:blip r:embed="rId2"/>
          <a:stretch>
            <a:fillRect/>
          </a:stretch>
        </p:blipFill>
        <p:spPr>
          <a:xfrm>
            <a:off x="7546136" y="461962"/>
            <a:ext cx="4333875" cy="5934075"/>
          </a:xfrm>
          <a:prstGeom prst="rect">
            <a:avLst/>
          </a:prstGeom>
        </p:spPr>
      </p:pic>
      <p:sp>
        <p:nvSpPr>
          <p:cNvPr id="4" name="Content Placeholder 2">
            <a:extLst>
              <a:ext uri="{FF2B5EF4-FFF2-40B4-BE49-F238E27FC236}">
                <a16:creationId xmlns:a16="http://schemas.microsoft.com/office/drawing/2014/main" id="{D73E5C1E-8DAB-4AD6-AECF-6EBD245D9C5F}"/>
              </a:ext>
            </a:extLst>
          </p:cNvPr>
          <p:cNvSpPr txBox="1">
            <a:spLocks/>
          </p:cNvSpPr>
          <p:nvPr/>
        </p:nvSpPr>
        <p:spPr>
          <a:xfrm>
            <a:off x="311989" y="1937308"/>
            <a:ext cx="620654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What is a number bond and when are these taught? What number bonds does your child need to know and when?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Why are these important?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How these are vital for your child to apply now in these later year groups.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to help your child with these.</a:t>
            </a:r>
            <a:endParaRPr lang="en-GB" dirty="0"/>
          </a:p>
          <a:p>
            <a:pPr marL="0" indent="0">
              <a:buFont typeface="Arial" panose="020B0604020202020204" pitchFamily="34" charset="0"/>
              <a:buNone/>
            </a:pPr>
            <a:endParaRPr lang="en-GB" dirty="0"/>
          </a:p>
        </p:txBody>
      </p:sp>
      <p:sp>
        <p:nvSpPr>
          <p:cNvPr id="5" name="Title 1">
            <a:extLst>
              <a:ext uri="{FF2B5EF4-FFF2-40B4-BE49-F238E27FC236}">
                <a16:creationId xmlns:a16="http://schemas.microsoft.com/office/drawing/2014/main" id="{DD159421-2B2E-4BF1-9CCF-4E5B252320F0}"/>
              </a:ext>
            </a:extLst>
          </p:cNvPr>
          <p:cNvSpPr txBox="1">
            <a:spLocks/>
          </p:cNvSpPr>
          <p:nvPr/>
        </p:nvSpPr>
        <p:spPr>
          <a:xfrm>
            <a:off x="311989" y="1288311"/>
            <a:ext cx="3807665" cy="7550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Number bonds</a:t>
            </a:r>
            <a:endParaRPr lang="en-GB" sz="3600" dirty="0">
              <a:latin typeface="+mn-lt"/>
            </a:endParaRPr>
          </a:p>
        </p:txBody>
      </p:sp>
    </p:spTree>
    <p:extLst>
      <p:ext uri="{BB962C8B-B14F-4D97-AF65-F5344CB8AC3E}">
        <p14:creationId xmlns:p14="http://schemas.microsoft.com/office/powerpoint/2010/main" val="201715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9" y="33125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Arithmetic</a:t>
            </a:r>
          </a:p>
        </p:txBody>
      </p:sp>
      <p:sp>
        <p:nvSpPr>
          <p:cNvPr id="3" name="Content Placeholder 2">
            <a:extLst>
              <a:ext uri="{FF2B5EF4-FFF2-40B4-BE49-F238E27FC236}">
                <a16:creationId xmlns:a16="http://schemas.microsoft.com/office/drawing/2014/main" id="{450A20E4-E4C5-4942-8FEF-FC3F65654959}"/>
              </a:ext>
            </a:extLst>
          </p:cNvPr>
          <p:cNvSpPr txBox="1">
            <a:spLocks/>
          </p:cNvSpPr>
          <p:nvPr/>
        </p:nvSpPr>
        <p:spPr>
          <a:xfrm>
            <a:off x="106018" y="1669774"/>
            <a:ext cx="12085982" cy="5188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Quick / automatic recall of times tables</a:t>
            </a:r>
          </a:p>
          <a:p>
            <a:pPr marL="457200" lvl="1" indent="0">
              <a:buFont typeface="Arial" panose="020B0604020202020204" pitchFamily="34" charset="0"/>
              <a:buNone/>
            </a:pPr>
            <a:r>
              <a:rPr lang="en-US" dirty="0"/>
              <a:t>	Family of facts</a:t>
            </a:r>
            <a:endParaRPr lang="en-GB" dirty="0"/>
          </a:p>
          <a:p>
            <a:pPr marL="0" indent="0">
              <a:buFont typeface="Arial" panose="020B0604020202020204" pitchFamily="34" charset="0"/>
              <a:buNone/>
            </a:pPr>
            <a:r>
              <a:rPr lang="en-GB" dirty="0"/>
              <a:t>- Holding a number in your head and counting on</a:t>
            </a:r>
          </a:p>
          <a:p>
            <a:pPr marL="0" indent="0">
              <a:buFont typeface="Arial" panose="020B0604020202020204" pitchFamily="34" charset="0"/>
              <a:buNone/>
            </a:pPr>
            <a:r>
              <a:rPr lang="en-GB" dirty="0"/>
              <a:t> e.g. 1703 + 5</a:t>
            </a:r>
            <a:endParaRPr lang="en-GB" sz="2200" dirty="0"/>
          </a:p>
          <a:p>
            <a:pPr>
              <a:buFontTx/>
              <a:buChar char="-"/>
            </a:pPr>
            <a:r>
              <a:rPr lang="en-US" dirty="0"/>
              <a:t>Counting past and over the 100 / 1000 markers. 	</a:t>
            </a:r>
          </a:p>
          <a:p>
            <a:pPr marL="1371600" lvl="3" indent="0">
              <a:buFont typeface="Arial" panose="020B0604020202020204" pitchFamily="34" charset="0"/>
              <a:buNone/>
            </a:pPr>
            <a:r>
              <a:rPr lang="en-US" dirty="0"/>
              <a:t>		</a:t>
            </a:r>
            <a:r>
              <a:rPr lang="en-US" sz="2200" dirty="0"/>
              <a:t>297 + 6 = ___</a:t>
            </a:r>
            <a:endParaRPr lang="en-GB" dirty="0"/>
          </a:p>
          <a:p>
            <a:pPr>
              <a:buFontTx/>
              <a:buChar char="-"/>
            </a:pPr>
            <a:r>
              <a:rPr lang="en-US" dirty="0"/>
              <a:t>Questions written in a different order and using what we know to work them out	</a:t>
            </a:r>
            <a:r>
              <a:rPr lang="en-US" sz="2400" dirty="0"/>
              <a:t>_____ + 200 = 324</a:t>
            </a:r>
          </a:p>
          <a:p>
            <a:pPr>
              <a:buFontTx/>
              <a:buChar char="-"/>
            </a:pPr>
            <a:r>
              <a:rPr lang="en-US" dirty="0"/>
              <a:t>Using known facts to solve different calculations e.g. </a:t>
            </a:r>
            <a:r>
              <a:rPr lang="en-US" sz="2400" dirty="0"/>
              <a:t>70 x 3 = ___ or 720 ÷ 8 = ___</a:t>
            </a:r>
            <a:r>
              <a:rPr lang="en-US" sz="2000" dirty="0"/>
              <a:t> </a:t>
            </a:r>
          </a:p>
          <a:p>
            <a:pPr>
              <a:buFontTx/>
              <a:buChar char="-"/>
            </a:pPr>
            <a:r>
              <a:rPr lang="en-US" dirty="0"/>
              <a:t>Finding fractions/percentages of amounts – ¾ of 72 = ____</a:t>
            </a:r>
            <a:endParaRPr lang="en-US" sz="3200" dirty="0"/>
          </a:p>
          <a:p>
            <a:pPr marL="2286000" lvl="5" indent="0">
              <a:buFont typeface="Arial" panose="020B0604020202020204" pitchFamily="34" charset="0"/>
              <a:buNone/>
            </a:pPr>
            <a:endParaRPr lang="en-US" sz="2400" dirty="0"/>
          </a:p>
          <a:p>
            <a:pPr marL="2286000" lvl="5" indent="0">
              <a:buFont typeface="Arial" panose="020B0604020202020204" pitchFamily="34" charset="0"/>
              <a:buNone/>
            </a:pPr>
            <a:endParaRPr lang="en-GB" dirty="0"/>
          </a:p>
        </p:txBody>
      </p:sp>
      <p:pic>
        <p:nvPicPr>
          <p:cNvPr id="4" name="Picture 3">
            <a:extLst>
              <a:ext uri="{FF2B5EF4-FFF2-40B4-BE49-F238E27FC236}">
                <a16:creationId xmlns:a16="http://schemas.microsoft.com/office/drawing/2014/main" id="{2C862164-2BE0-4B78-8A50-63D470446ADD}"/>
              </a:ext>
            </a:extLst>
          </p:cNvPr>
          <p:cNvPicPr>
            <a:picLocks noChangeAspect="1"/>
          </p:cNvPicPr>
          <p:nvPr/>
        </p:nvPicPr>
        <p:blipFill>
          <a:blip r:embed="rId2"/>
          <a:stretch>
            <a:fillRect/>
          </a:stretch>
        </p:blipFill>
        <p:spPr>
          <a:xfrm>
            <a:off x="7513736" y="331255"/>
            <a:ext cx="4366275" cy="2673993"/>
          </a:xfrm>
          <a:prstGeom prst="rect">
            <a:avLst/>
          </a:prstGeom>
          <a:ln>
            <a:solidFill>
              <a:srgbClr val="FF0000"/>
            </a:solidFill>
          </a:ln>
        </p:spPr>
      </p:pic>
      <p:sp>
        <p:nvSpPr>
          <p:cNvPr id="5" name="Title 1">
            <a:extLst>
              <a:ext uri="{FF2B5EF4-FFF2-40B4-BE49-F238E27FC236}">
                <a16:creationId xmlns:a16="http://schemas.microsoft.com/office/drawing/2014/main" id="{31222BBA-BFF7-40DB-A332-8145D83EF35A}"/>
              </a:ext>
            </a:extLst>
          </p:cNvPr>
          <p:cNvSpPr txBox="1">
            <a:spLocks/>
          </p:cNvSpPr>
          <p:nvPr/>
        </p:nvSpPr>
        <p:spPr>
          <a:xfrm>
            <a:off x="311989" y="985718"/>
            <a:ext cx="5403011" cy="7550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Quick mental strategies</a:t>
            </a:r>
            <a:endParaRPr lang="en-GB" sz="3600" dirty="0">
              <a:latin typeface="+mn-lt"/>
            </a:endParaRPr>
          </a:p>
        </p:txBody>
      </p:sp>
    </p:spTree>
    <p:extLst>
      <p:ext uri="{BB962C8B-B14F-4D97-AF65-F5344CB8AC3E}">
        <p14:creationId xmlns:p14="http://schemas.microsoft.com/office/powerpoint/2010/main" val="157005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9" y="33125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Arithmetic</a:t>
            </a:r>
          </a:p>
        </p:txBody>
      </p:sp>
      <p:sp>
        <p:nvSpPr>
          <p:cNvPr id="3" name="Content Placeholder 2">
            <a:extLst>
              <a:ext uri="{FF2B5EF4-FFF2-40B4-BE49-F238E27FC236}">
                <a16:creationId xmlns:a16="http://schemas.microsoft.com/office/drawing/2014/main" id="{450A20E4-E4C5-4942-8FEF-FC3F65654959}"/>
              </a:ext>
            </a:extLst>
          </p:cNvPr>
          <p:cNvSpPr txBox="1">
            <a:spLocks/>
          </p:cNvSpPr>
          <p:nvPr/>
        </p:nvSpPr>
        <p:spPr>
          <a:xfrm>
            <a:off x="106018" y="1338519"/>
            <a:ext cx="12085982" cy="5188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Monday – Times tables</a:t>
            </a:r>
          </a:p>
          <a:p>
            <a:pPr marL="0" indent="0">
              <a:buFont typeface="Arial" panose="020B0604020202020204" pitchFamily="34" charset="0"/>
              <a:buNone/>
            </a:pPr>
            <a:r>
              <a:rPr lang="en-US" sz="4000" dirty="0">
                <a:latin typeface="Comic Sans MS" panose="030F0702030302020204" pitchFamily="66" charset="0"/>
              </a:rPr>
              <a:t>Tuesday – Known/related number facts</a:t>
            </a:r>
          </a:p>
          <a:p>
            <a:pPr marL="0" indent="0">
              <a:buFont typeface="Arial" panose="020B0604020202020204" pitchFamily="34" charset="0"/>
              <a:buNone/>
            </a:pPr>
            <a:r>
              <a:rPr lang="en-US" sz="4000" dirty="0">
                <a:latin typeface="Comic Sans MS" panose="030F0702030302020204" pitchFamily="66" charset="0"/>
              </a:rPr>
              <a:t>Wednesday – Multiplying and dividing by powers of 10</a:t>
            </a:r>
          </a:p>
          <a:p>
            <a:pPr marL="0" indent="0">
              <a:buFont typeface="Arial" panose="020B0604020202020204" pitchFamily="34" charset="0"/>
              <a:buNone/>
            </a:pPr>
            <a:r>
              <a:rPr lang="en-US" sz="4000" dirty="0">
                <a:latin typeface="Comic Sans MS" panose="030F0702030302020204" pitchFamily="66" charset="0"/>
              </a:rPr>
              <a:t>Thursday – Fractions and percentages</a:t>
            </a:r>
          </a:p>
          <a:p>
            <a:pPr marL="0" indent="0">
              <a:buFont typeface="Arial" panose="020B0604020202020204" pitchFamily="34" charset="0"/>
              <a:buNone/>
            </a:pPr>
            <a:r>
              <a:rPr lang="en-US" sz="4000" dirty="0">
                <a:latin typeface="Comic Sans MS" panose="030F0702030302020204" pitchFamily="66" charset="0"/>
              </a:rPr>
              <a:t>Friday – Part of a SATs paper (reasoning and arithmetic)</a:t>
            </a:r>
          </a:p>
          <a:p>
            <a:pPr marL="0" indent="0">
              <a:buFont typeface="Arial" panose="020B0604020202020204" pitchFamily="34" charset="0"/>
              <a:buNone/>
            </a:pPr>
            <a:r>
              <a:rPr lang="en-US" sz="4000" dirty="0">
                <a:latin typeface="Comic Sans MS" panose="030F0702030302020204" pitchFamily="66" charset="0"/>
              </a:rPr>
              <a:t>Will have more algebra from after Christmas.</a:t>
            </a:r>
          </a:p>
          <a:p>
            <a:pPr marL="2286000" lvl="5" indent="0">
              <a:buFont typeface="Arial" panose="020B0604020202020204" pitchFamily="34" charset="0"/>
              <a:buNone/>
            </a:pPr>
            <a:endParaRPr lang="en-GB" dirty="0"/>
          </a:p>
        </p:txBody>
      </p:sp>
    </p:spTree>
    <p:extLst>
      <p:ext uri="{BB962C8B-B14F-4D97-AF65-F5344CB8AC3E}">
        <p14:creationId xmlns:p14="http://schemas.microsoft.com/office/powerpoint/2010/main" val="185561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824948" y="-66259"/>
            <a:ext cx="10515600" cy="887896"/>
          </a:xfrm>
        </p:spPr>
        <p:txBody>
          <a:bodyPr/>
          <a:lstStyle/>
          <a:p>
            <a:r>
              <a:rPr lang="en-US" b="1" u="sng" dirty="0">
                <a:latin typeface="+mn-lt"/>
              </a:rPr>
              <a:t>KS2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838200" y="729628"/>
            <a:ext cx="6516095" cy="6028980"/>
          </a:xfrm>
        </p:spPr>
        <p:txBody>
          <a:bodyPr>
            <a:normAutofit fontScale="92500" lnSpcReduction="10000"/>
          </a:bodyPr>
          <a:lstStyle/>
          <a:p>
            <a:r>
              <a:rPr lang="en-US" dirty="0"/>
              <a:t>General curriculum overview</a:t>
            </a:r>
          </a:p>
          <a:p>
            <a:endParaRPr lang="en-US" sz="1100" dirty="0"/>
          </a:p>
          <a:p>
            <a:r>
              <a:rPr lang="en-US" dirty="0"/>
              <a:t>Expectations for the end of each year group</a:t>
            </a:r>
          </a:p>
          <a:p>
            <a:endParaRPr lang="en-US" sz="1100" dirty="0"/>
          </a:p>
          <a:p>
            <a:r>
              <a:rPr lang="en-US" dirty="0"/>
              <a:t>Calculation policy</a:t>
            </a:r>
          </a:p>
          <a:p>
            <a:pPr lvl="1"/>
            <a:r>
              <a:rPr lang="en-US" dirty="0"/>
              <a:t>Where to find it</a:t>
            </a:r>
          </a:p>
          <a:p>
            <a:pPr lvl="1"/>
            <a:r>
              <a:rPr lang="en-US" dirty="0"/>
              <a:t>How to use it</a:t>
            </a:r>
          </a:p>
          <a:p>
            <a:endParaRPr lang="en-US" sz="1100" dirty="0"/>
          </a:p>
          <a:p>
            <a:r>
              <a:rPr lang="en-US" dirty="0"/>
              <a:t>Arithmetic and maths meetings</a:t>
            </a:r>
          </a:p>
          <a:p>
            <a:endParaRPr lang="en-US" sz="1100" dirty="0"/>
          </a:p>
          <a:p>
            <a:r>
              <a:rPr lang="en-US" dirty="0"/>
              <a:t>TTRS and SATS Companion</a:t>
            </a:r>
          </a:p>
          <a:p>
            <a:endParaRPr lang="en-US" dirty="0"/>
          </a:p>
          <a:p>
            <a:r>
              <a:rPr lang="en-US" dirty="0"/>
              <a:t>Revisit/EMAs</a:t>
            </a:r>
          </a:p>
          <a:p>
            <a:endParaRPr lang="en-US" dirty="0"/>
          </a:p>
          <a:p>
            <a:r>
              <a:rPr lang="en-US" dirty="0"/>
              <a:t>Things you could do to help at home</a:t>
            </a:r>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482"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3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8" y="144419"/>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Meeting</a:t>
            </a:r>
          </a:p>
        </p:txBody>
      </p:sp>
      <p:sp>
        <p:nvSpPr>
          <p:cNvPr id="3" name="Content Placeholder 2">
            <a:extLst>
              <a:ext uri="{FF2B5EF4-FFF2-40B4-BE49-F238E27FC236}">
                <a16:creationId xmlns:a16="http://schemas.microsoft.com/office/drawing/2014/main" id="{450A20E4-E4C5-4942-8FEF-FC3F65654959}"/>
              </a:ext>
            </a:extLst>
          </p:cNvPr>
          <p:cNvSpPr txBox="1">
            <a:spLocks/>
          </p:cNvSpPr>
          <p:nvPr/>
        </p:nvSpPr>
        <p:spPr>
          <a:xfrm>
            <a:off x="106018" y="1669774"/>
            <a:ext cx="12085982" cy="5188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0" lvl="5" indent="0">
              <a:buFont typeface="Arial" panose="020B0604020202020204" pitchFamily="34" charset="0"/>
              <a:buNone/>
            </a:pPr>
            <a:endParaRPr lang="en-US" sz="2400" dirty="0"/>
          </a:p>
          <a:p>
            <a:pPr marL="2286000" lvl="5" indent="0">
              <a:buFont typeface="Arial" panose="020B0604020202020204" pitchFamily="34" charset="0"/>
              <a:buNone/>
            </a:pPr>
            <a:endParaRPr lang="en-GB" dirty="0"/>
          </a:p>
        </p:txBody>
      </p:sp>
      <p:pic>
        <p:nvPicPr>
          <p:cNvPr id="6" name="Picture 5">
            <a:extLst>
              <a:ext uri="{FF2B5EF4-FFF2-40B4-BE49-F238E27FC236}">
                <a16:creationId xmlns:a16="http://schemas.microsoft.com/office/drawing/2014/main" id="{F98BD401-996D-4F7C-8506-ECA60E24ED9B}"/>
              </a:ext>
            </a:extLst>
          </p:cNvPr>
          <p:cNvPicPr/>
          <p:nvPr/>
        </p:nvPicPr>
        <p:blipFill>
          <a:blip r:embed="rId2">
            <a:extLst>
              <a:ext uri="{28A0092B-C50C-407E-A947-70E740481C1C}">
                <a14:useLocalDpi xmlns:a14="http://schemas.microsoft.com/office/drawing/2010/main" val="0"/>
              </a:ext>
            </a:extLst>
          </a:blip>
          <a:stretch>
            <a:fillRect/>
          </a:stretch>
        </p:blipFill>
        <p:spPr>
          <a:xfrm>
            <a:off x="311988" y="1669774"/>
            <a:ext cx="11561959" cy="5029247"/>
          </a:xfrm>
          <a:prstGeom prst="rect">
            <a:avLst/>
          </a:prstGeom>
        </p:spPr>
      </p:pic>
      <p:sp>
        <p:nvSpPr>
          <p:cNvPr id="7" name="Title 1">
            <a:extLst>
              <a:ext uri="{FF2B5EF4-FFF2-40B4-BE49-F238E27FC236}">
                <a16:creationId xmlns:a16="http://schemas.microsoft.com/office/drawing/2014/main" id="{40BF9F26-84BA-425D-863F-84C558E65625}"/>
              </a:ext>
            </a:extLst>
          </p:cNvPr>
          <p:cNvSpPr txBox="1">
            <a:spLocks/>
          </p:cNvSpPr>
          <p:nvPr/>
        </p:nvSpPr>
        <p:spPr>
          <a:xfrm>
            <a:off x="315020" y="728072"/>
            <a:ext cx="11667977" cy="7550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Revisiting previously taught concepts, deepening thinking, applying facts and fluency knowledge to different contexts…</a:t>
            </a:r>
            <a:endParaRPr lang="en-GB" sz="3200" dirty="0">
              <a:latin typeface="+mn-lt"/>
            </a:endParaRPr>
          </a:p>
        </p:txBody>
      </p:sp>
    </p:spTree>
    <p:extLst>
      <p:ext uri="{BB962C8B-B14F-4D97-AF65-F5344CB8AC3E}">
        <p14:creationId xmlns:p14="http://schemas.microsoft.com/office/powerpoint/2010/main" val="63697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8" y="144419"/>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Meeting</a:t>
            </a:r>
          </a:p>
        </p:txBody>
      </p:sp>
      <p:sp>
        <p:nvSpPr>
          <p:cNvPr id="3" name="Content Placeholder 2">
            <a:extLst>
              <a:ext uri="{FF2B5EF4-FFF2-40B4-BE49-F238E27FC236}">
                <a16:creationId xmlns:a16="http://schemas.microsoft.com/office/drawing/2014/main" id="{450A20E4-E4C5-4942-8FEF-FC3F65654959}"/>
              </a:ext>
            </a:extLst>
          </p:cNvPr>
          <p:cNvSpPr txBox="1">
            <a:spLocks/>
          </p:cNvSpPr>
          <p:nvPr/>
        </p:nvSpPr>
        <p:spPr>
          <a:xfrm>
            <a:off x="106018" y="1669774"/>
            <a:ext cx="12085982" cy="5188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0" lvl="5" indent="0">
              <a:buFont typeface="Arial" panose="020B0604020202020204" pitchFamily="34" charset="0"/>
              <a:buNone/>
            </a:pPr>
            <a:endParaRPr lang="en-US" sz="2400" dirty="0"/>
          </a:p>
          <a:p>
            <a:pPr marL="2286000" lvl="5"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95EB77DA-2E8C-4DBE-958E-C9E2773C60A9}"/>
              </a:ext>
            </a:extLst>
          </p:cNvPr>
          <p:cNvPicPr>
            <a:picLocks noChangeAspect="1"/>
          </p:cNvPicPr>
          <p:nvPr/>
        </p:nvPicPr>
        <p:blipFill>
          <a:blip r:embed="rId2"/>
          <a:stretch>
            <a:fillRect/>
          </a:stretch>
        </p:blipFill>
        <p:spPr>
          <a:xfrm>
            <a:off x="545824" y="1753093"/>
            <a:ext cx="11100352" cy="5021588"/>
          </a:xfrm>
          <a:prstGeom prst="rect">
            <a:avLst/>
          </a:prstGeom>
        </p:spPr>
      </p:pic>
      <p:sp>
        <p:nvSpPr>
          <p:cNvPr id="8" name="Title 1">
            <a:extLst>
              <a:ext uri="{FF2B5EF4-FFF2-40B4-BE49-F238E27FC236}">
                <a16:creationId xmlns:a16="http://schemas.microsoft.com/office/drawing/2014/main" id="{5A819347-5A7B-4E8B-AD6B-66E9B090E4C0}"/>
              </a:ext>
            </a:extLst>
          </p:cNvPr>
          <p:cNvSpPr txBox="1">
            <a:spLocks/>
          </p:cNvSpPr>
          <p:nvPr/>
        </p:nvSpPr>
        <p:spPr>
          <a:xfrm>
            <a:off x="315020" y="639115"/>
            <a:ext cx="11667977" cy="7550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Supporting reasoning and problem-solving – oral discussion – pushing mathematical vocabulary and challenging thinking…</a:t>
            </a:r>
            <a:endParaRPr lang="en-GB" sz="3600" dirty="0">
              <a:latin typeface="+mn-lt"/>
            </a:endParaRPr>
          </a:p>
        </p:txBody>
      </p:sp>
    </p:spTree>
    <p:extLst>
      <p:ext uri="{BB962C8B-B14F-4D97-AF65-F5344CB8AC3E}">
        <p14:creationId xmlns:p14="http://schemas.microsoft.com/office/powerpoint/2010/main" val="310632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211404" y="0"/>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Revisit and Enrich</a:t>
            </a:r>
          </a:p>
          <a:p>
            <a:endParaRPr lang="en-GB" b="1" dirty="0">
              <a:latin typeface="+mn-lt"/>
            </a:endParaRPr>
          </a:p>
          <a:p>
            <a:pPr marL="571500" indent="-571500">
              <a:buFontTx/>
              <a:buChar char="-"/>
            </a:pPr>
            <a:r>
              <a:rPr lang="en-GB" sz="4000" dirty="0">
                <a:latin typeface="+mn-lt"/>
              </a:rPr>
              <a:t>These are targeted sessions to support children with areas of maths that they have found particularly challenging and need to revisit. These are supported by the completion of homework. There are enrichment tasks to further challenge children who are already secure in this particular area of maths. </a:t>
            </a:r>
          </a:p>
          <a:p>
            <a:pPr marL="571500" indent="-571500">
              <a:buFontTx/>
              <a:buChar char="-"/>
            </a:pPr>
            <a:r>
              <a:rPr lang="en-GB" sz="4000" b="1" dirty="0">
                <a:latin typeface="+mn-lt"/>
              </a:rPr>
              <a:t>EMA time – crucial revisit time </a:t>
            </a:r>
            <a:r>
              <a:rPr lang="en-GB" sz="4000" dirty="0">
                <a:latin typeface="+mn-lt"/>
              </a:rPr>
              <a:t>with targeted adult support so prompt arrival at school is key for children to make effective use of this time!</a:t>
            </a:r>
            <a:r>
              <a:rPr lang="en-GB" b="1" dirty="0">
                <a:latin typeface="+mn-lt"/>
              </a:rPr>
              <a:t> </a:t>
            </a:r>
          </a:p>
        </p:txBody>
      </p:sp>
      <p:sp>
        <p:nvSpPr>
          <p:cNvPr id="3" name="Content Placeholder 2">
            <a:extLst>
              <a:ext uri="{FF2B5EF4-FFF2-40B4-BE49-F238E27FC236}">
                <a16:creationId xmlns:a16="http://schemas.microsoft.com/office/drawing/2014/main" id="{450A20E4-E4C5-4942-8FEF-FC3F65654959}"/>
              </a:ext>
            </a:extLst>
          </p:cNvPr>
          <p:cNvSpPr txBox="1">
            <a:spLocks/>
          </p:cNvSpPr>
          <p:nvPr/>
        </p:nvSpPr>
        <p:spPr>
          <a:xfrm>
            <a:off x="106018" y="1669774"/>
            <a:ext cx="12686438" cy="5188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0" lvl="5" indent="0">
              <a:buFont typeface="Arial" panose="020B0604020202020204" pitchFamily="34" charset="0"/>
              <a:buNone/>
            </a:pPr>
            <a:endParaRPr lang="en-US" sz="2400" dirty="0"/>
          </a:p>
        </p:txBody>
      </p:sp>
      <p:pic>
        <p:nvPicPr>
          <p:cNvPr id="6" name="Picture 2" descr="See the source image">
            <a:extLst>
              <a:ext uri="{FF2B5EF4-FFF2-40B4-BE49-F238E27FC236}">
                <a16:creationId xmlns:a16="http://schemas.microsoft.com/office/drawing/2014/main" id="{5E73F5B2-F70F-4BA3-AB0B-84BE58A80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653" y="0"/>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2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TTRS</a:t>
            </a:r>
          </a:p>
        </p:txBody>
      </p:sp>
      <p:pic>
        <p:nvPicPr>
          <p:cNvPr id="6" name="Picture 5">
            <a:extLst>
              <a:ext uri="{FF2B5EF4-FFF2-40B4-BE49-F238E27FC236}">
                <a16:creationId xmlns:a16="http://schemas.microsoft.com/office/drawing/2014/main" id="{DBBEA58F-F766-42AD-9B50-F1DE79B73A50}"/>
              </a:ext>
            </a:extLst>
          </p:cNvPr>
          <p:cNvPicPr>
            <a:picLocks noChangeAspect="1"/>
          </p:cNvPicPr>
          <p:nvPr/>
        </p:nvPicPr>
        <p:blipFill>
          <a:blip r:embed="rId2"/>
          <a:stretch>
            <a:fillRect/>
          </a:stretch>
        </p:blipFill>
        <p:spPr>
          <a:xfrm>
            <a:off x="6611670" y="42269"/>
            <a:ext cx="5531186" cy="3224458"/>
          </a:xfrm>
          <a:prstGeom prst="rect">
            <a:avLst/>
          </a:prstGeom>
        </p:spPr>
      </p:pic>
      <p:sp>
        <p:nvSpPr>
          <p:cNvPr id="7" name="Arrow: Right 6">
            <a:extLst>
              <a:ext uri="{FF2B5EF4-FFF2-40B4-BE49-F238E27FC236}">
                <a16:creationId xmlns:a16="http://schemas.microsoft.com/office/drawing/2014/main" id="{BDBA7AC4-8681-4B0D-88BD-A34311A8D877}"/>
              </a:ext>
            </a:extLst>
          </p:cNvPr>
          <p:cNvSpPr/>
          <p:nvPr/>
        </p:nvSpPr>
        <p:spPr>
          <a:xfrm rot="215888">
            <a:off x="3978962" y="577305"/>
            <a:ext cx="5100969" cy="86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DAD5EC3-EFF6-4E90-9BE1-6C5C86870A4F}"/>
              </a:ext>
            </a:extLst>
          </p:cNvPr>
          <p:cNvPicPr>
            <a:picLocks noChangeAspect="1"/>
          </p:cNvPicPr>
          <p:nvPr/>
        </p:nvPicPr>
        <p:blipFill>
          <a:blip r:embed="rId3"/>
          <a:stretch>
            <a:fillRect/>
          </a:stretch>
        </p:blipFill>
        <p:spPr>
          <a:xfrm>
            <a:off x="49144" y="4137949"/>
            <a:ext cx="4603128" cy="2627528"/>
          </a:xfrm>
          <a:prstGeom prst="rect">
            <a:avLst/>
          </a:prstGeom>
        </p:spPr>
      </p:pic>
      <p:pic>
        <p:nvPicPr>
          <p:cNvPr id="9" name="Picture 8">
            <a:extLst>
              <a:ext uri="{FF2B5EF4-FFF2-40B4-BE49-F238E27FC236}">
                <a16:creationId xmlns:a16="http://schemas.microsoft.com/office/drawing/2014/main" id="{4FDB0988-ED24-4D08-B322-8B70CA034A8E}"/>
              </a:ext>
            </a:extLst>
          </p:cNvPr>
          <p:cNvPicPr>
            <a:picLocks noChangeAspect="1"/>
          </p:cNvPicPr>
          <p:nvPr/>
        </p:nvPicPr>
        <p:blipFill>
          <a:blip r:embed="rId4"/>
          <a:stretch>
            <a:fillRect/>
          </a:stretch>
        </p:blipFill>
        <p:spPr>
          <a:xfrm>
            <a:off x="49144" y="1688654"/>
            <a:ext cx="4603128" cy="2356531"/>
          </a:xfrm>
          <a:prstGeom prst="rect">
            <a:avLst/>
          </a:prstGeom>
        </p:spPr>
      </p:pic>
      <p:pic>
        <p:nvPicPr>
          <p:cNvPr id="10" name="Picture 9">
            <a:extLst>
              <a:ext uri="{FF2B5EF4-FFF2-40B4-BE49-F238E27FC236}">
                <a16:creationId xmlns:a16="http://schemas.microsoft.com/office/drawing/2014/main" id="{83AC01C1-0510-4E9D-8015-F9761958E70C}"/>
              </a:ext>
            </a:extLst>
          </p:cNvPr>
          <p:cNvPicPr>
            <a:picLocks noChangeAspect="1"/>
          </p:cNvPicPr>
          <p:nvPr/>
        </p:nvPicPr>
        <p:blipFill>
          <a:blip r:embed="rId2"/>
          <a:stretch>
            <a:fillRect/>
          </a:stretch>
        </p:blipFill>
        <p:spPr>
          <a:xfrm>
            <a:off x="5190890" y="2904160"/>
            <a:ext cx="6688087" cy="3898885"/>
          </a:xfrm>
          <a:prstGeom prst="rect">
            <a:avLst/>
          </a:prstGeom>
        </p:spPr>
      </p:pic>
      <p:sp>
        <p:nvSpPr>
          <p:cNvPr id="11" name="Arrow: Right 10">
            <a:extLst>
              <a:ext uri="{FF2B5EF4-FFF2-40B4-BE49-F238E27FC236}">
                <a16:creationId xmlns:a16="http://schemas.microsoft.com/office/drawing/2014/main" id="{A383AF85-DEC2-479F-B75C-20B726DD7943}"/>
              </a:ext>
            </a:extLst>
          </p:cNvPr>
          <p:cNvSpPr/>
          <p:nvPr/>
        </p:nvSpPr>
        <p:spPr>
          <a:xfrm rot="1727899">
            <a:off x="3545863" y="2243234"/>
            <a:ext cx="6848745" cy="86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867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Times Tables</a:t>
            </a:r>
          </a:p>
        </p:txBody>
      </p:sp>
      <p:sp>
        <p:nvSpPr>
          <p:cNvPr id="5" name="Rectangle 4">
            <a:extLst>
              <a:ext uri="{FF2B5EF4-FFF2-40B4-BE49-F238E27FC236}">
                <a16:creationId xmlns:a16="http://schemas.microsoft.com/office/drawing/2014/main" id="{33468A35-8BE0-4301-8566-2A14B3B0E340}"/>
              </a:ext>
            </a:extLst>
          </p:cNvPr>
          <p:cNvSpPr/>
          <p:nvPr/>
        </p:nvSpPr>
        <p:spPr>
          <a:xfrm>
            <a:off x="838200" y="1645440"/>
            <a:ext cx="10515599" cy="4934684"/>
          </a:xfrm>
          <a:prstGeom prst="rect">
            <a:avLst/>
          </a:prstGeom>
        </p:spPr>
        <p:txBody>
          <a:bodyPr wrap="square">
            <a:spAutoFit/>
          </a:bodyPr>
          <a:lstStyle/>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Chanting and singing (old-fashioned, but effective!)</a:t>
            </a:r>
            <a:endParaRPr lang="en-GB" sz="24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Listening to and singing along to times tables songs (many can be found on </a:t>
            </a:r>
            <a:r>
              <a:rPr lang="en-GB" sz="2400" dirty="0" err="1">
                <a:ea typeface="Calibri" panose="020F0502020204030204" pitchFamily="34" charset="0"/>
                <a:cs typeface="Times New Roman" panose="02020603050405020304" pitchFamily="18" charset="0"/>
              </a:rPr>
              <a:t>Youtube</a:t>
            </a:r>
            <a:r>
              <a:rPr lang="en-GB" sz="2400" dirty="0">
                <a:ea typeface="Calibri" panose="020F0502020204030204" pitchFamily="34" charset="0"/>
                <a:cs typeface="Times New Roman" panose="02020603050405020304" pitchFamily="18" charset="0"/>
              </a:rPr>
              <a:t> - but worth an adult watching them first to check the content. Also the link above to BBC </a:t>
            </a:r>
            <a:r>
              <a:rPr lang="en-GB" sz="2400" dirty="0" err="1">
                <a:ea typeface="Calibri" panose="020F0502020204030204" pitchFamily="34" charset="0"/>
                <a:cs typeface="Times New Roman" panose="02020603050405020304" pitchFamily="18" charset="0"/>
              </a:rPr>
              <a:t>Supermovers</a:t>
            </a:r>
            <a:r>
              <a:rPr lang="en-GB" sz="2400" dirty="0">
                <a:ea typeface="Calibri" panose="020F0502020204030204" pitchFamily="34" charset="0"/>
                <a:cs typeface="Times New Roman" panose="02020603050405020304" pitchFamily="18" charset="0"/>
              </a:rPr>
              <a:t> has some catchy songs!)</a:t>
            </a:r>
            <a:endParaRPr lang="en-GB" sz="24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Writing the number patterns down and writing them in and out of order.</a:t>
            </a:r>
            <a:endParaRPr lang="en-GB" sz="24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Making a set of number cards labelled 1-12, shuffling them, turning them over one at a time and multiplying it by the table being learnt. </a:t>
            </a:r>
            <a:endParaRPr lang="en-GB" sz="24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r>
              <a:rPr lang="en-GB" sz="2400" dirty="0">
                <a:ea typeface="Calibri" panose="020F0502020204030204" pitchFamily="34" charset="0"/>
                <a:cs typeface="Times New Roman" panose="02020603050405020304" pitchFamily="18" charset="0"/>
              </a:rPr>
              <a:t>Quick fire questions on the way to school! Get your child to write the answers down first and then use that to find the answers quickly yourself if you aren’t confident.</a:t>
            </a:r>
          </a:p>
          <a:p>
            <a:pPr marL="342900" indent="-342900">
              <a:lnSpc>
                <a:spcPct val="107000"/>
              </a:lnSpc>
              <a:spcAft>
                <a:spcPts val="800"/>
              </a:spcAft>
              <a:buFontTx/>
              <a:buChar char="-"/>
            </a:pPr>
            <a:r>
              <a:rPr lang="en-GB" sz="2400" dirty="0">
                <a:effectLst/>
                <a:ea typeface="Calibri" panose="020F0502020204030204" pitchFamily="34" charset="0"/>
                <a:cs typeface="Times New Roman" panose="02020603050405020304" pitchFamily="18" charset="0"/>
              </a:rPr>
              <a:t>Completing multiplication grids – timed challenges can improve efficiency</a:t>
            </a:r>
          </a:p>
        </p:txBody>
      </p:sp>
      <p:pic>
        <p:nvPicPr>
          <p:cNvPr id="6" name="Picture 2" descr="See the source image">
            <a:extLst>
              <a:ext uri="{FF2B5EF4-FFF2-40B4-BE49-F238E27FC236}">
                <a16:creationId xmlns:a16="http://schemas.microsoft.com/office/drawing/2014/main" id="{C4227564-741D-4012-BCAE-E2FF32FDD5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7532" y="0"/>
            <a:ext cx="2473739" cy="185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1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1788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676126"/>
            <a:ext cx="8036881"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Examples from SATs Papers</a:t>
            </a:r>
          </a:p>
        </p:txBody>
      </p:sp>
      <p:pic>
        <p:nvPicPr>
          <p:cNvPr id="6" name="Picture 5">
            <a:extLst>
              <a:ext uri="{FF2B5EF4-FFF2-40B4-BE49-F238E27FC236}">
                <a16:creationId xmlns:a16="http://schemas.microsoft.com/office/drawing/2014/main" id="{98298E4D-4ED2-435A-83A0-9F45276FFBA4}"/>
              </a:ext>
            </a:extLst>
          </p:cNvPr>
          <p:cNvPicPr/>
          <p:nvPr/>
        </p:nvPicPr>
        <p:blipFill>
          <a:blip r:embed="rId2">
            <a:extLst>
              <a:ext uri="{28A0092B-C50C-407E-A947-70E740481C1C}">
                <a14:useLocalDpi xmlns:a14="http://schemas.microsoft.com/office/drawing/2010/main" val="0"/>
              </a:ext>
            </a:extLst>
          </a:blip>
          <a:stretch>
            <a:fillRect/>
          </a:stretch>
        </p:blipFill>
        <p:spPr>
          <a:xfrm>
            <a:off x="89734" y="1214876"/>
            <a:ext cx="5380382" cy="4242719"/>
          </a:xfrm>
          <a:prstGeom prst="rect">
            <a:avLst/>
          </a:prstGeom>
        </p:spPr>
      </p:pic>
      <p:pic>
        <p:nvPicPr>
          <p:cNvPr id="7" name="Picture 6">
            <a:extLst>
              <a:ext uri="{FF2B5EF4-FFF2-40B4-BE49-F238E27FC236}">
                <a16:creationId xmlns:a16="http://schemas.microsoft.com/office/drawing/2014/main" id="{1F80C87C-533C-4367-B997-979254E88CDD}"/>
              </a:ext>
            </a:extLst>
          </p:cNvPr>
          <p:cNvPicPr/>
          <p:nvPr/>
        </p:nvPicPr>
        <p:blipFill>
          <a:blip r:embed="rId3">
            <a:extLst>
              <a:ext uri="{28A0092B-C50C-407E-A947-70E740481C1C}">
                <a14:useLocalDpi xmlns:a14="http://schemas.microsoft.com/office/drawing/2010/main" val="0"/>
              </a:ext>
            </a:extLst>
          </a:blip>
          <a:stretch>
            <a:fillRect/>
          </a:stretch>
        </p:blipFill>
        <p:spPr>
          <a:xfrm>
            <a:off x="7368209" y="101572"/>
            <a:ext cx="4691270" cy="6299228"/>
          </a:xfrm>
          <a:prstGeom prst="rect">
            <a:avLst/>
          </a:prstGeom>
        </p:spPr>
      </p:pic>
      <p:pic>
        <p:nvPicPr>
          <p:cNvPr id="8" name="Picture 7">
            <a:extLst>
              <a:ext uri="{FF2B5EF4-FFF2-40B4-BE49-F238E27FC236}">
                <a16:creationId xmlns:a16="http://schemas.microsoft.com/office/drawing/2014/main" id="{C80E6EAB-B466-4D30-892E-F92EFF1E1F2D}"/>
              </a:ext>
            </a:extLst>
          </p:cNvPr>
          <p:cNvPicPr/>
          <p:nvPr/>
        </p:nvPicPr>
        <p:blipFill>
          <a:blip r:embed="rId4">
            <a:extLst>
              <a:ext uri="{28A0092B-C50C-407E-A947-70E740481C1C}">
                <a14:useLocalDpi xmlns:a14="http://schemas.microsoft.com/office/drawing/2010/main" val="0"/>
              </a:ext>
            </a:extLst>
          </a:blip>
          <a:stretch>
            <a:fillRect/>
          </a:stretch>
        </p:blipFill>
        <p:spPr>
          <a:xfrm>
            <a:off x="4051512" y="4916557"/>
            <a:ext cx="4831097" cy="1826512"/>
          </a:xfrm>
          <a:prstGeom prst="rect">
            <a:avLst/>
          </a:prstGeom>
        </p:spPr>
      </p:pic>
    </p:spTree>
    <p:extLst>
      <p:ext uri="{BB962C8B-B14F-4D97-AF65-F5344CB8AC3E}">
        <p14:creationId xmlns:p14="http://schemas.microsoft.com/office/powerpoint/2010/main" val="8914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1788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676126"/>
            <a:ext cx="11151141"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Link to fractions</a:t>
            </a:r>
          </a:p>
          <a:p>
            <a:endParaRPr lang="en-GB" sz="4000" dirty="0"/>
          </a:p>
          <a:p>
            <a:pPr marL="571500" indent="-571500">
              <a:buFontTx/>
              <a:buChar char="-"/>
            </a:pPr>
            <a:r>
              <a:rPr lang="en-GB" sz="4000" dirty="0"/>
              <a:t>For calculating fractions of amounts, we teach the children to divide by the denominator and multiply by the numerator. </a:t>
            </a:r>
          </a:p>
          <a:p>
            <a:pPr marL="571500" indent="-571500">
              <a:buFontTx/>
              <a:buChar char="-"/>
            </a:pPr>
            <a:endParaRPr lang="en-GB" sz="4000" dirty="0"/>
          </a:p>
          <a:p>
            <a:pPr marL="571500" indent="-571500">
              <a:buFontTx/>
              <a:buChar char="-"/>
            </a:pPr>
            <a:r>
              <a:rPr lang="en-GB" sz="4000" dirty="0"/>
              <a:t>E.g. ¾ of 28 </a:t>
            </a:r>
          </a:p>
          <a:p>
            <a:r>
              <a:rPr lang="en-GB" sz="4000" dirty="0"/>
              <a:t>We would do 28 ÷ 4 = 7 (to find ¼), then we would multiply the answer by 3. 7 x 3 = 21. So ¾ of 28 = 21. </a:t>
            </a:r>
          </a:p>
          <a:p>
            <a:r>
              <a:rPr lang="en-GB" sz="4000" dirty="0"/>
              <a:t>This strategy relies on multiplication and division fact recall.</a:t>
            </a:r>
          </a:p>
        </p:txBody>
      </p:sp>
      <p:pic>
        <p:nvPicPr>
          <p:cNvPr id="9" name="Picture 2" descr="See the source image">
            <a:extLst>
              <a:ext uri="{FF2B5EF4-FFF2-40B4-BE49-F238E27FC236}">
                <a16:creationId xmlns:a16="http://schemas.microsoft.com/office/drawing/2014/main" id="{C2889727-CAD9-4994-AD7C-9ABD268269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177" y="6717"/>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98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1788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SATs Companion - Homework</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676126"/>
            <a:ext cx="8036881"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p>
        </p:txBody>
      </p:sp>
      <p:sp>
        <p:nvSpPr>
          <p:cNvPr id="9" name="Content Placeholder 2">
            <a:extLst>
              <a:ext uri="{FF2B5EF4-FFF2-40B4-BE49-F238E27FC236}">
                <a16:creationId xmlns:a16="http://schemas.microsoft.com/office/drawing/2014/main" id="{A609545F-644B-4380-86CA-3B49562663AE}"/>
              </a:ext>
            </a:extLst>
          </p:cNvPr>
          <p:cNvSpPr txBox="1">
            <a:spLocks/>
          </p:cNvSpPr>
          <p:nvPr/>
        </p:nvSpPr>
        <p:spPr>
          <a:xfrm>
            <a:off x="385374" y="946276"/>
            <a:ext cx="11355522" cy="6231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This is set weekly by the Year 5 and Year 6 teachers. It is expected to be completed by the children each week and their teachers will check their progress of this. It is set to suit different needs but still focusing on the same topic.</a:t>
            </a:r>
          </a:p>
          <a:p>
            <a:pPr marL="0" indent="0" algn="ctr">
              <a:buFont typeface="Arial" panose="020B0604020202020204" pitchFamily="34" charset="0"/>
              <a:buNone/>
            </a:pPr>
            <a:endParaRPr lang="en-US" sz="3200" dirty="0"/>
          </a:p>
          <a:p>
            <a:pPr marL="0" indent="0" algn="ctr">
              <a:buFont typeface="Arial" panose="020B0604020202020204" pitchFamily="34" charset="0"/>
              <a:buNone/>
            </a:pPr>
            <a:r>
              <a:rPr lang="en-US" dirty="0"/>
              <a:t>All of the work set is </a:t>
            </a:r>
            <a:r>
              <a:rPr lang="en-US" b="1" dirty="0"/>
              <a:t>not random! </a:t>
            </a:r>
            <a:r>
              <a:rPr lang="en-US" dirty="0"/>
              <a:t>It is set generally based on what has already been taught so it is a chance for the children to revisit this learning/ consolidate. If they are finding this difficult, their teachers will be able to see this and provide support in school as required.</a:t>
            </a:r>
            <a:r>
              <a:rPr lang="en-US" sz="3200" dirty="0"/>
              <a:t> </a:t>
            </a:r>
          </a:p>
          <a:p>
            <a:pPr marL="0" indent="0" algn="ctr">
              <a:buFont typeface="Arial" panose="020B0604020202020204" pitchFamily="34" charset="0"/>
              <a:buNone/>
            </a:pPr>
            <a:endParaRPr lang="en-US" sz="3200" b="1" dirty="0"/>
          </a:p>
          <a:p>
            <a:pPr marL="0" indent="0" algn="ctr">
              <a:buFont typeface="Arial" panose="020B0604020202020204" pitchFamily="34" charset="0"/>
              <a:buNone/>
            </a:pPr>
            <a:r>
              <a:rPr lang="en-US" sz="3200" b="1" dirty="0"/>
              <a:t>The children can send a message to their teacher if they need help!</a:t>
            </a:r>
          </a:p>
        </p:txBody>
      </p:sp>
      <p:pic>
        <p:nvPicPr>
          <p:cNvPr id="13" name="Picture 2" descr="See the source image">
            <a:extLst>
              <a:ext uri="{FF2B5EF4-FFF2-40B4-BE49-F238E27FC236}">
                <a16:creationId xmlns:a16="http://schemas.microsoft.com/office/drawing/2014/main" id="{1C4DCCB5-7B87-4942-AF4B-2A3FB4371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2687" y="5806440"/>
            <a:ext cx="1402080"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5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686170-5E70-46D1-B00C-9C49F3F43169}"/>
              </a:ext>
            </a:extLst>
          </p:cNvPr>
          <p:cNvSpPr txBox="1">
            <a:spLocks/>
          </p:cNvSpPr>
          <p:nvPr/>
        </p:nvSpPr>
        <p:spPr>
          <a:xfrm>
            <a:off x="722243" y="1207882"/>
            <a:ext cx="7093535" cy="3181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t>Maths</a:t>
            </a:r>
            <a:r>
              <a:rPr lang="en-US" sz="2400" dirty="0"/>
              <a:t> is everywhere and must be made real for children! While we deliver formal </a:t>
            </a:r>
            <a:r>
              <a:rPr lang="en-US" sz="2400" dirty="0" err="1"/>
              <a:t>maths</a:t>
            </a:r>
            <a:r>
              <a:rPr lang="en-US" sz="2400" dirty="0"/>
              <a:t> lessons in school, it is difficult for children to appreciate the role this knowledge has in everyday life. We can tell them the knowledge they need but children often secure understanding when they regularly experience maths first hand. </a:t>
            </a:r>
          </a:p>
          <a:p>
            <a:pPr marL="0" indent="0">
              <a:buFont typeface="Arial" panose="020B0604020202020204" pitchFamily="34" charset="0"/>
              <a:buNone/>
            </a:pPr>
            <a:r>
              <a:rPr lang="en-US" sz="2400" dirty="0"/>
              <a:t>Encourage your child to </a:t>
            </a:r>
            <a:r>
              <a:rPr lang="en-US" sz="2400" dirty="0" err="1"/>
              <a:t>recognise</a:t>
            </a:r>
            <a:r>
              <a:rPr lang="en-US" sz="2400" dirty="0"/>
              <a:t> the maths around them daily. </a:t>
            </a:r>
            <a:endParaRPr lang="en-GB" sz="2400" dirty="0"/>
          </a:p>
        </p:txBody>
      </p:sp>
      <p:pic>
        <p:nvPicPr>
          <p:cNvPr id="3" name="Picture 2">
            <a:extLst>
              <a:ext uri="{FF2B5EF4-FFF2-40B4-BE49-F238E27FC236}">
                <a16:creationId xmlns:a16="http://schemas.microsoft.com/office/drawing/2014/main" id="{C037F705-1FA1-4CB0-B07D-DDE8D037DF1F}"/>
              </a:ext>
            </a:extLst>
          </p:cNvPr>
          <p:cNvPicPr>
            <a:picLocks noChangeAspect="1"/>
          </p:cNvPicPr>
          <p:nvPr/>
        </p:nvPicPr>
        <p:blipFill>
          <a:blip r:embed="rId2"/>
          <a:stretch>
            <a:fillRect/>
          </a:stretch>
        </p:blipFill>
        <p:spPr>
          <a:xfrm>
            <a:off x="3018598" y="4626180"/>
            <a:ext cx="6858000" cy="2047875"/>
          </a:xfrm>
          <a:prstGeom prst="rect">
            <a:avLst/>
          </a:prstGeom>
        </p:spPr>
      </p:pic>
      <p:pic>
        <p:nvPicPr>
          <p:cNvPr id="4" name="Picture 3">
            <a:extLst>
              <a:ext uri="{FF2B5EF4-FFF2-40B4-BE49-F238E27FC236}">
                <a16:creationId xmlns:a16="http://schemas.microsoft.com/office/drawing/2014/main" id="{F0195C15-7161-4A03-BD47-3927666700FD}"/>
              </a:ext>
            </a:extLst>
          </p:cNvPr>
          <p:cNvPicPr>
            <a:picLocks noChangeAspect="1"/>
          </p:cNvPicPr>
          <p:nvPr/>
        </p:nvPicPr>
        <p:blipFill>
          <a:blip r:embed="rId3"/>
          <a:stretch>
            <a:fillRect/>
          </a:stretch>
        </p:blipFill>
        <p:spPr>
          <a:xfrm>
            <a:off x="8574123" y="441230"/>
            <a:ext cx="2133682" cy="3789125"/>
          </a:xfrm>
          <a:prstGeom prst="rect">
            <a:avLst/>
          </a:prstGeom>
        </p:spPr>
      </p:pic>
      <p:sp>
        <p:nvSpPr>
          <p:cNvPr id="5" name="Oval Callout 5">
            <a:extLst>
              <a:ext uri="{FF2B5EF4-FFF2-40B4-BE49-F238E27FC236}">
                <a16:creationId xmlns:a16="http://schemas.microsoft.com/office/drawing/2014/main" id="{0F95161A-35FE-41F5-8766-AB67B2E34378}"/>
              </a:ext>
            </a:extLst>
          </p:cNvPr>
          <p:cNvSpPr/>
          <p:nvPr/>
        </p:nvSpPr>
        <p:spPr>
          <a:xfrm rot="889937">
            <a:off x="9643021" y="2005739"/>
            <a:ext cx="2509649" cy="1713123"/>
          </a:xfrm>
          <a:prstGeom prst="wedgeEllipseCallout">
            <a:avLst>
              <a:gd name="adj1" fmla="val -32875"/>
              <a:gd name="adj2" fmla="val 74074"/>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If it takes us 5 minutes longer, what time will we arrive? </a:t>
            </a:r>
          </a:p>
        </p:txBody>
      </p:sp>
      <p:sp>
        <p:nvSpPr>
          <p:cNvPr id="6" name="Title 1">
            <a:extLst>
              <a:ext uri="{FF2B5EF4-FFF2-40B4-BE49-F238E27FC236}">
                <a16:creationId xmlns:a16="http://schemas.microsoft.com/office/drawing/2014/main" id="{CD18523A-B3D2-4AC5-86E6-6D5AFE5EA004}"/>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Incidental Maths</a:t>
            </a:r>
          </a:p>
        </p:txBody>
      </p:sp>
      <p:pic>
        <p:nvPicPr>
          <p:cNvPr id="7" name="Picture 2" descr="See the source image">
            <a:extLst>
              <a:ext uri="{FF2B5EF4-FFF2-40B4-BE49-F238E27FC236}">
                <a16:creationId xmlns:a16="http://schemas.microsoft.com/office/drawing/2014/main" id="{05108B6D-D056-4D04-B287-BA07937E15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87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18523A-B3D2-4AC5-86E6-6D5AFE5EA004}"/>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Incidental Maths</a:t>
            </a:r>
          </a:p>
        </p:txBody>
      </p:sp>
      <p:sp>
        <p:nvSpPr>
          <p:cNvPr id="7" name="Content Placeholder 2">
            <a:extLst>
              <a:ext uri="{FF2B5EF4-FFF2-40B4-BE49-F238E27FC236}">
                <a16:creationId xmlns:a16="http://schemas.microsoft.com/office/drawing/2014/main" id="{565D3D14-0B96-4280-9351-22A146BD3D61}"/>
              </a:ext>
            </a:extLst>
          </p:cNvPr>
          <p:cNvSpPr txBox="1">
            <a:spLocks/>
          </p:cNvSpPr>
          <p:nvPr/>
        </p:nvSpPr>
        <p:spPr>
          <a:xfrm>
            <a:off x="311989" y="901148"/>
            <a:ext cx="9281781" cy="59568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Children see maths in their daily lives routinely and the best way to learn is to help children identify these. For example:</a:t>
            </a:r>
          </a:p>
          <a:p>
            <a:pPr>
              <a:buFontTx/>
              <a:buChar char="-"/>
            </a:pPr>
            <a:r>
              <a:rPr lang="en-GB" sz="2400" dirty="0"/>
              <a:t>Finding, comparing and discussing shapes in and around the house</a:t>
            </a:r>
          </a:p>
          <a:p>
            <a:pPr>
              <a:buFontTx/>
              <a:buChar char="-"/>
            </a:pPr>
            <a:r>
              <a:rPr lang="en-GB" sz="2400" dirty="0"/>
              <a:t>Allowing children to be hands-on and do the measuring. This includes them reading scales and converting units e.g. mm to cm / ml to l / g to kg.</a:t>
            </a:r>
          </a:p>
          <a:p>
            <a:pPr>
              <a:buFontTx/>
              <a:buChar char="-"/>
            </a:pPr>
            <a:r>
              <a:rPr lang="en-GB" sz="2400" dirty="0"/>
              <a:t>Telling the time and talking about it – using different clocks (cooker, wall clock etc) and asking children questions such as, ‘How long until…’ and ‘In 3 and a half hours we will be….’</a:t>
            </a:r>
          </a:p>
          <a:p>
            <a:pPr>
              <a:buFontTx/>
              <a:buChar char="-"/>
            </a:pPr>
            <a:r>
              <a:rPr lang="en-GB" sz="2400" dirty="0"/>
              <a:t>In the car. For example, reading signs on motorways / converting distances / understanding what a mile feels like / sat-nav times.</a:t>
            </a:r>
          </a:p>
          <a:p>
            <a:pPr>
              <a:buFontTx/>
              <a:buChar char="-"/>
            </a:pPr>
            <a:r>
              <a:rPr lang="en-GB" sz="2400" dirty="0"/>
              <a:t>Looking at different types of timetables (bus, train, cinema etc.) to explore time, money (ticket prices)</a:t>
            </a:r>
          </a:p>
          <a:p>
            <a:pPr>
              <a:buFontTx/>
              <a:buChar char="-"/>
            </a:pPr>
            <a:r>
              <a:rPr lang="en-GB" sz="2400" dirty="0"/>
              <a:t>Looking at weather forecasts – what do they tell us about temperatures, percentages used, comparing weather at different times of day/across different days </a:t>
            </a:r>
          </a:p>
        </p:txBody>
      </p:sp>
      <p:pic>
        <p:nvPicPr>
          <p:cNvPr id="8" name="Picture 7">
            <a:extLst>
              <a:ext uri="{FF2B5EF4-FFF2-40B4-BE49-F238E27FC236}">
                <a16:creationId xmlns:a16="http://schemas.microsoft.com/office/drawing/2014/main" id="{CA9661FE-DE20-4EEF-8445-13532CB0BB24}"/>
              </a:ext>
            </a:extLst>
          </p:cNvPr>
          <p:cNvPicPr>
            <a:picLocks noChangeAspect="1"/>
          </p:cNvPicPr>
          <p:nvPr/>
        </p:nvPicPr>
        <p:blipFill rotWithShape="1">
          <a:blip r:embed="rId2"/>
          <a:srcRect r="27129" b="13082"/>
          <a:stretch/>
        </p:blipFill>
        <p:spPr>
          <a:xfrm>
            <a:off x="9806028" y="4838156"/>
            <a:ext cx="2255768" cy="1857375"/>
          </a:xfrm>
          <a:prstGeom prst="rect">
            <a:avLst/>
          </a:prstGeom>
        </p:spPr>
      </p:pic>
      <p:pic>
        <p:nvPicPr>
          <p:cNvPr id="9" name="Picture 8">
            <a:extLst>
              <a:ext uri="{FF2B5EF4-FFF2-40B4-BE49-F238E27FC236}">
                <a16:creationId xmlns:a16="http://schemas.microsoft.com/office/drawing/2014/main" id="{44F25647-DDCA-43E3-BD46-4336CD2926BC}"/>
              </a:ext>
            </a:extLst>
          </p:cNvPr>
          <p:cNvPicPr>
            <a:picLocks noChangeAspect="1"/>
          </p:cNvPicPr>
          <p:nvPr/>
        </p:nvPicPr>
        <p:blipFill>
          <a:blip r:embed="rId3"/>
          <a:stretch>
            <a:fillRect/>
          </a:stretch>
        </p:blipFill>
        <p:spPr>
          <a:xfrm>
            <a:off x="9376283" y="162469"/>
            <a:ext cx="2685513" cy="1270175"/>
          </a:xfrm>
          <a:prstGeom prst="rect">
            <a:avLst/>
          </a:prstGeom>
        </p:spPr>
      </p:pic>
      <p:pic>
        <p:nvPicPr>
          <p:cNvPr id="10" name="Picture 9">
            <a:extLst>
              <a:ext uri="{FF2B5EF4-FFF2-40B4-BE49-F238E27FC236}">
                <a16:creationId xmlns:a16="http://schemas.microsoft.com/office/drawing/2014/main" id="{23EADB6B-D650-4DC6-829E-20D833741A08}"/>
              </a:ext>
            </a:extLst>
          </p:cNvPr>
          <p:cNvPicPr>
            <a:picLocks noChangeAspect="1"/>
          </p:cNvPicPr>
          <p:nvPr/>
        </p:nvPicPr>
        <p:blipFill>
          <a:blip r:embed="rId4"/>
          <a:stretch>
            <a:fillRect/>
          </a:stretch>
        </p:blipFill>
        <p:spPr>
          <a:xfrm>
            <a:off x="10185371" y="2284509"/>
            <a:ext cx="1876425" cy="1857375"/>
          </a:xfrm>
          <a:prstGeom prst="rect">
            <a:avLst/>
          </a:prstGeom>
        </p:spPr>
      </p:pic>
    </p:spTree>
    <p:extLst>
      <p:ext uri="{BB962C8B-B14F-4D97-AF65-F5344CB8AC3E}">
        <p14:creationId xmlns:p14="http://schemas.microsoft.com/office/powerpoint/2010/main" val="36154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11989" y="0"/>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5</a:t>
            </a:r>
          </a:p>
        </p:txBody>
      </p:sp>
      <p:pic>
        <p:nvPicPr>
          <p:cNvPr id="3" name="Picture 2">
            <a:extLst>
              <a:ext uri="{FF2B5EF4-FFF2-40B4-BE49-F238E27FC236}">
                <a16:creationId xmlns:a16="http://schemas.microsoft.com/office/drawing/2014/main" id="{E1A58DE2-15DE-49CC-A139-56CF36684CE2}"/>
              </a:ext>
            </a:extLst>
          </p:cNvPr>
          <p:cNvPicPr/>
          <p:nvPr/>
        </p:nvPicPr>
        <p:blipFill>
          <a:blip r:embed="rId2">
            <a:extLst>
              <a:ext uri="{28A0092B-C50C-407E-A947-70E740481C1C}">
                <a14:useLocalDpi xmlns:a14="http://schemas.microsoft.com/office/drawing/2010/main" val="0"/>
              </a:ext>
            </a:extLst>
          </a:blip>
          <a:stretch>
            <a:fillRect/>
          </a:stretch>
        </p:blipFill>
        <p:spPr>
          <a:xfrm>
            <a:off x="1916609" y="600792"/>
            <a:ext cx="8358781" cy="6131312"/>
          </a:xfrm>
          <a:prstGeom prst="rect">
            <a:avLst/>
          </a:prstGeom>
        </p:spPr>
      </p:pic>
    </p:spTree>
    <p:extLst>
      <p:ext uri="{BB962C8B-B14F-4D97-AF65-F5344CB8AC3E}">
        <p14:creationId xmlns:p14="http://schemas.microsoft.com/office/powerpoint/2010/main" val="84667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F3CDF-69E4-4EC0-A3C6-2F11165A038A}"/>
              </a:ext>
            </a:extLst>
          </p:cNvPr>
          <p:cNvPicPr>
            <a:picLocks noChangeAspect="1"/>
          </p:cNvPicPr>
          <p:nvPr/>
        </p:nvPicPr>
        <p:blipFill>
          <a:blip r:embed="rId2"/>
          <a:stretch>
            <a:fillRect/>
          </a:stretch>
        </p:blipFill>
        <p:spPr>
          <a:xfrm rot="20752071">
            <a:off x="2856622" y="1233880"/>
            <a:ext cx="3451638" cy="5015974"/>
          </a:xfrm>
          <a:prstGeom prst="rect">
            <a:avLst/>
          </a:prstGeom>
        </p:spPr>
      </p:pic>
      <p:sp>
        <p:nvSpPr>
          <p:cNvPr id="3" name="Title 1">
            <a:extLst>
              <a:ext uri="{FF2B5EF4-FFF2-40B4-BE49-F238E27FC236}">
                <a16:creationId xmlns:a16="http://schemas.microsoft.com/office/drawing/2014/main" id="{FE309673-2696-4472-93FF-87FA7B664276}"/>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Thanks for listening!</a:t>
            </a:r>
          </a:p>
        </p:txBody>
      </p:sp>
      <p:pic>
        <p:nvPicPr>
          <p:cNvPr id="4" name="Picture 3">
            <a:extLst>
              <a:ext uri="{FF2B5EF4-FFF2-40B4-BE49-F238E27FC236}">
                <a16:creationId xmlns:a16="http://schemas.microsoft.com/office/drawing/2014/main" id="{DF8CF549-681D-4ECB-A46D-A6D6CF40567E}"/>
              </a:ext>
            </a:extLst>
          </p:cNvPr>
          <p:cNvPicPr>
            <a:picLocks noChangeAspect="1"/>
          </p:cNvPicPr>
          <p:nvPr/>
        </p:nvPicPr>
        <p:blipFill>
          <a:blip r:embed="rId3"/>
          <a:stretch>
            <a:fillRect/>
          </a:stretch>
        </p:blipFill>
        <p:spPr>
          <a:xfrm rot="1125964">
            <a:off x="6835506" y="1097007"/>
            <a:ext cx="3719503" cy="5212043"/>
          </a:xfrm>
          <a:prstGeom prst="rect">
            <a:avLst/>
          </a:prstGeom>
        </p:spPr>
      </p:pic>
      <p:pic>
        <p:nvPicPr>
          <p:cNvPr id="5" name="Picture 2" descr="See the source image">
            <a:extLst>
              <a:ext uri="{FF2B5EF4-FFF2-40B4-BE49-F238E27FC236}">
                <a16:creationId xmlns:a16="http://schemas.microsoft.com/office/drawing/2014/main" id="{946698BD-A634-4993-B52E-83DE7516D2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6054D26-F2B0-4323-9CE8-128A14CB1E06}"/>
              </a:ext>
            </a:extLst>
          </p:cNvPr>
          <p:cNvSpPr txBox="1">
            <a:spLocks/>
          </p:cNvSpPr>
          <p:nvPr/>
        </p:nvSpPr>
        <p:spPr>
          <a:xfrm>
            <a:off x="156620" y="5095461"/>
            <a:ext cx="357752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n-lt"/>
              </a:rPr>
              <a:t>Any questions, please ask!</a:t>
            </a:r>
          </a:p>
        </p:txBody>
      </p:sp>
    </p:spTree>
    <p:extLst>
      <p:ext uri="{BB962C8B-B14F-4D97-AF65-F5344CB8AC3E}">
        <p14:creationId xmlns:p14="http://schemas.microsoft.com/office/powerpoint/2010/main" val="310912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11989" y="0"/>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5</a:t>
            </a:r>
          </a:p>
        </p:txBody>
      </p:sp>
      <p:grpSp>
        <p:nvGrpSpPr>
          <p:cNvPr id="3" name="Group 2">
            <a:extLst>
              <a:ext uri="{FF2B5EF4-FFF2-40B4-BE49-F238E27FC236}">
                <a16:creationId xmlns:a16="http://schemas.microsoft.com/office/drawing/2014/main" id="{CC7C93DB-4980-4667-88E7-EB56CA7AAA90}"/>
              </a:ext>
            </a:extLst>
          </p:cNvPr>
          <p:cNvGrpSpPr/>
          <p:nvPr/>
        </p:nvGrpSpPr>
        <p:grpSpPr>
          <a:xfrm>
            <a:off x="3116173" y="567980"/>
            <a:ext cx="5959654" cy="6250264"/>
            <a:chOff x="0" y="0"/>
            <a:chExt cx="4763135" cy="5324475"/>
          </a:xfrm>
        </p:grpSpPr>
        <p:pic>
          <p:nvPicPr>
            <p:cNvPr id="4" name="Picture 3">
              <a:extLst>
                <a:ext uri="{FF2B5EF4-FFF2-40B4-BE49-F238E27FC236}">
                  <a16:creationId xmlns:a16="http://schemas.microsoft.com/office/drawing/2014/main" id="{2DDC494B-A2D9-4694-B5E5-A4FE54C8B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2200275"/>
              <a:ext cx="4715510" cy="3124200"/>
            </a:xfrm>
            <a:prstGeom prst="rect">
              <a:avLst/>
            </a:prstGeom>
          </p:spPr>
        </p:pic>
        <p:pic>
          <p:nvPicPr>
            <p:cNvPr id="5" name="Picture 4">
              <a:extLst>
                <a:ext uri="{FF2B5EF4-FFF2-40B4-BE49-F238E27FC236}">
                  <a16:creationId xmlns:a16="http://schemas.microsoft.com/office/drawing/2014/main" id="{0F329F0C-6E13-4FC1-AE1C-359D42097A8D}"/>
                </a:ext>
              </a:extLst>
            </p:cNvPr>
            <p:cNvPicPr>
              <a:picLocks noChangeAspect="1"/>
            </p:cNvPicPr>
            <p:nvPr/>
          </p:nvPicPr>
          <p:blipFill rotWithShape="1">
            <a:blip r:embed="rId3">
              <a:extLst>
                <a:ext uri="{28A0092B-C50C-407E-A947-70E740481C1C}">
                  <a14:useLocalDpi xmlns:a14="http://schemas.microsoft.com/office/drawing/2010/main" val="0"/>
                </a:ext>
              </a:extLst>
            </a:blip>
            <a:srcRect b="14546"/>
            <a:stretch/>
          </p:blipFill>
          <p:spPr bwMode="auto">
            <a:xfrm>
              <a:off x="0" y="0"/>
              <a:ext cx="4695190" cy="223837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6559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78250" y="0"/>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6</a:t>
            </a:r>
          </a:p>
        </p:txBody>
      </p:sp>
      <p:pic>
        <p:nvPicPr>
          <p:cNvPr id="3" name="Picture 2">
            <a:extLst>
              <a:ext uri="{FF2B5EF4-FFF2-40B4-BE49-F238E27FC236}">
                <a16:creationId xmlns:a16="http://schemas.microsoft.com/office/drawing/2014/main" id="{01AE7F97-31A3-4218-8AD7-55A1655F6878}"/>
              </a:ext>
            </a:extLst>
          </p:cNvPr>
          <p:cNvPicPr/>
          <p:nvPr/>
        </p:nvPicPr>
        <p:blipFill>
          <a:blip r:embed="rId2">
            <a:extLst>
              <a:ext uri="{28A0092B-C50C-407E-A947-70E740481C1C}">
                <a14:useLocalDpi xmlns:a14="http://schemas.microsoft.com/office/drawing/2010/main" val="0"/>
              </a:ext>
            </a:extLst>
          </a:blip>
          <a:stretch>
            <a:fillRect/>
          </a:stretch>
        </p:blipFill>
        <p:spPr>
          <a:xfrm>
            <a:off x="2199861" y="555101"/>
            <a:ext cx="7570644" cy="6183630"/>
          </a:xfrm>
          <a:prstGeom prst="rect">
            <a:avLst/>
          </a:prstGeom>
        </p:spPr>
      </p:pic>
    </p:spTree>
    <p:extLst>
      <p:ext uri="{BB962C8B-B14F-4D97-AF65-F5344CB8AC3E}">
        <p14:creationId xmlns:p14="http://schemas.microsoft.com/office/powerpoint/2010/main" val="210995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78250" y="-13254"/>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6</a:t>
            </a:r>
          </a:p>
        </p:txBody>
      </p:sp>
      <p:grpSp>
        <p:nvGrpSpPr>
          <p:cNvPr id="3" name="Group 2">
            <a:extLst>
              <a:ext uri="{FF2B5EF4-FFF2-40B4-BE49-F238E27FC236}">
                <a16:creationId xmlns:a16="http://schemas.microsoft.com/office/drawing/2014/main" id="{1F7D24AB-EE28-457A-9A95-C1A871950B3E}"/>
              </a:ext>
            </a:extLst>
          </p:cNvPr>
          <p:cNvGrpSpPr/>
          <p:nvPr/>
        </p:nvGrpSpPr>
        <p:grpSpPr>
          <a:xfrm>
            <a:off x="2478157" y="530086"/>
            <a:ext cx="7050156" cy="6327913"/>
            <a:chOff x="0" y="0"/>
            <a:chExt cx="5981700" cy="6419850"/>
          </a:xfrm>
        </p:grpSpPr>
        <p:pic>
          <p:nvPicPr>
            <p:cNvPr id="4" name="Picture 3">
              <a:extLst>
                <a:ext uri="{FF2B5EF4-FFF2-40B4-BE49-F238E27FC236}">
                  <a16:creationId xmlns:a16="http://schemas.microsoft.com/office/drawing/2014/main" id="{31E82B3F-9C31-48B7-BEDC-0FE36B9D4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81700" cy="3056890"/>
            </a:xfrm>
            <a:prstGeom prst="rect">
              <a:avLst/>
            </a:prstGeom>
          </p:spPr>
        </p:pic>
        <p:pic>
          <p:nvPicPr>
            <p:cNvPr id="5" name="Picture 4">
              <a:extLst>
                <a:ext uri="{FF2B5EF4-FFF2-40B4-BE49-F238E27FC236}">
                  <a16:creationId xmlns:a16="http://schemas.microsoft.com/office/drawing/2014/main" id="{2F6AE464-1A6F-48CA-96C3-81D97AAF0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8950"/>
              <a:ext cx="5906135" cy="3390900"/>
            </a:xfrm>
            <a:prstGeom prst="rect">
              <a:avLst/>
            </a:prstGeom>
          </p:spPr>
        </p:pic>
      </p:grpSp>
    </p:spTree>
    <p:extLst>
      <p:ext uri="{BB962C8B-B14F-4D97-AF65-F5344CB8AC3E}">
        <p14:creationId xmlns:p14="http://schemas.microsoft.com/office/powerpoint/2010/main" val="233440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0" y="-119269"/>
            <a:ext cx="10515600" cy="887896"/>
          </a:xfrm>
        </p:spPr>
        <p:txBody>
          <a:bodyPr/>
          <a:lstStyle/>
          <a:p>
            <a:r>
              <a:rPr lang="en-US" b="1" u="sng" dirty="0">
                <a:latin typeface="+mn-lt"/>
              </a:rPr>
              <a:t>KS2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106018" y="626166"/>
            <a:ext cx="11542643" cy="6231834"/>
          </a:xfrm>
        </p:spPr>
        <p:txBody>
          <a:bodyPr>
            <a:normAutofit fontScale="70000" lnSpcReduction="20000"/>
          </a:bodyPr>
          <a:lstStyle/>
          <a:p>
            <a:pPr marL="0" indent="0">
              <a:buNone/>
            </a:pPr>
            <a:r>
              <a:rPr lang="en-US" b="1" dirty="0"/>
              <a:t>End of Year 4 expectations:</a:t>
            </a:r>
          </a:p>
          <a:p>
            <a:pPr>
              <a:buFontTx/>
              <a:buChar char="-"/>
            </a:pPr>
            <a:r>
              <a:rPr lang="en-US" sz="3400" dirty="0"/>
              <a:t>Count in multiples of 25 and 1000</a:t>
            </a:r>
          </a:p>
          <a:p>
            <a:pPr>
              <a:buFontTx/>
              <a:buChar char="-"/>
            </a:pPr>
            <a:r>
              <a:rPr lang="en-US" sz="3400" dirty="0"/>
              <a:t>Find 1000 more or less than a number</a:t>
            </a:r>
          </a:p>
          <a:p>
            <a:pPr>
              <a:buFontTx/>
              <a:buChar char="-"/>
            </a:pPr>
            <a:r>
              <a:rPr lang="en-US" sz="3400" dirty="0"/>
              <a:t>Count in negative numbers</a:t>
            </a:r>
          </a:p>
          <a:p>
            <a:pPr>
              <a:buFontTx/>
              <a:buChar char="-"/>
            </a:pPr>
            <a:r>
              <a:rPr lang="en-US" sz="3400" dirty="0"/>
              <a:t>Place value of 4-digit numbers (thousands, hundreds, tens and ones)</a:t>
            </a:r>
          </a:p>
          <a:p>
            <a:pPr>
              <a:buFontTx/>
              <a:buChar char="-"/>
            </a:pPr>
            <a:r>
              <a:rPr lang="en-US" sz="3400" dirty="0"/>
              <a:t>Order and compare numbers beyond 1000</a:t>
            </a:r>
          </a:p>
          <a:p>
            <a:pPr>
              <a:buFontTx/>
              <a:buChar char="-"/>
            </a:pPr>
            <a:r>
              <a:rPr lang="en-US" sz="3400" dirty="0"/>
              <a:t>Round any number to the nearest 10, 100, 1000</a:t>
            </a:r>
          </a:p>
          <a:p>
            <a:pPr>
              <a:buFontTx/>
              <a:buChar char="-"/>
            </a:pPr>
            <a:r>
              <a:rPr lang="en-US" sz="3400" dirty="0"/>
              <a:t>Use column addition and subtraction as well as developing mental fluency</a:t>
            </a:r>
          </a:p>
          <a:p>
            <a:pPr>
              <a:buFontTx/>
              <a:buChar char="-"/>
            </a:pPr>
            <a:r>
              <a:rPr lang="en-US" sz="3400" b="1" dirty="0"/>
              <a:t>Multiply 2- and 3-digit numbers by 1-digit numbers</a:t>
            </a:r>
          </a:p>
          <a:p>
            <a:pPr>
              <a:buFontTx/>
              <a:buChar char="-"/>
            </a:pPr>
            <a:r>
              <a:rPr lang="en-US" sz="3400" b="1" dirty="0"/>
              <a:t>Multiply 3 numbers together</a:t>
            </a:r>
          </a:p>
          <a:p>
            <a:pPr>
              <a:buFontTx/>
              <a:buChar char="-"/>
            </a:pPr>
            <a:r>
              <a:rPr lang="en-US" sz="3400" b="1" dirty="0"/>
              <a:t>Recall multiplication and division facts for times tables up to 12 x 12</a:t>
            </a:r>
          </a:p>
          <a:p>
            <a:pPr>
              <a:buFontTx/>
              <a:buChar char="-"/>
            </a:pPr>
            <a:r>
              <a:rPr lang="en-US" sz="3400" dirty="0"/>
              <a:t>Recognise equivalent fractions</a:t>
            </a:r>
          </a:p>
          <a:p>
            <a:pPr>
              <a:buFontTx/>
              <a:buChar char="-"/>
            </a:pPr>
            <a:r>
              <a:rPr lang="en-US" sz="3400" dirty="0"/>
              <a:t>Recognise and count in hundredths</a:t>
            </a:r>
          </a:p>
          <a:p>
            <a:pPr>
              <a:buFontTx/>
              <a:buChar char="-"/>
            </a:pPr>
            <a:r>
              <a:rPr lang="en-US" sz="3400" b="1" dirty="0"/>
              <a:t>Find fractions of a quantity</a:t>
            </a:r>
          </a:p>
          <a:p>
            <a:pPr>
              <a:buFontTx/>
              <a:buChar char="-"/>
            </a:pPr>
            <a:r>
              <a:rPr lang="en-US" sz="3400" dirty="0"/>
              <a:t>Add and subtract fractions with the same denominator</a:t>
            </a:r>
          </a:p>
          <a:p>
            <a:pPr>
              <a:buFontTx/>
              <a:buChar char="-"/>
            </a:pPr>
            <a:r>
              <a:rPr lang="en-US" sz="3400" dirty="0"/>
              <a:t>Recognise decimals of ½, ¼, ¾, tenths and hundredths</a:t>
            </a:r>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482"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9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82824" y="-185527"/>
            <a:ext cx="10515600" cy="887896"/>
          </a:xfrm>
        </p:spPr>
        <p:txBody>
          <a:bodyPr/>
          <a:lstStyle/>
          <a:p>
            <a:r>
              <a:rPr lang="en-US" b="1" u="sng" dirty="0">
                <a:latin typeface="+mn-lt"/>
              </a:rPr>
              <a:t>KS2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82824" y="516836"/>
            <a:ext cx="12026352" cy="6175512"/>
          </a:xfrm>
        </p:spPr>
        <p:txBody>
          <a:bodyPr>
            <a:normAutofit fontScale="70000" lnSpcReduction="20000"/>
          </a:bodyPr>
          <a:lstStyle/>
          <a:p>
            <a:pPr marL="0" indent="0">
              <a:buNone/>
            </a:pPr>
            <a:r>
              <a:rPr lang="en-US" b="1" dirty="0"/>
              <a:t>End of Year 5 expectations:</a:t>
            </a:r>
          </a:p>
          <a:p>
            <a:pPr>
              <a:buFontTx/>
              <a:buChar char="-"/>
            </a:pPr>
            <a:r>
              <a:rPr lang="en-US" dirty="0"/>
              <a:t>Read, write, order and compare numbers up to at least 1,000,000 and understand the place value of each digit</a:t>
            </a:r>
          </a:p>
          <a:p>
            <a:pPr>
              <a:buFontTx/>
              <a:buChar char="-"/>
            </a:pPr>
            <a:r>
              <a:rPr lang="en-US" dirty="0"/>
              <a:t>Count forwards and backwards in powers of 10 for any number up to 1,000,000</a:t>
            </a:r>
          </a:p>
          <a:p>
            <a:pPr>
              <a:buFontTx/>
              <a:buChar char="-"/>
            </a:pPr>
            <a:r>
              <a:rPr lang="en-US" dirty="0"/>
              <a:t>Interpret negative numbers in context – counting forwards and backwards</a:t>
            </a:r>
          </a:p>
          <a:p>
            <a:pPr>
              <a:buFontTx/>
              <a:buChar char="-"/>
            </a:pPr>
            <a:r>
              <a:rPr lang="en-US" dirty="0"/>
              <a:t>Round any number up to 1,000,000 to the nearest 10, 100, 1000, 10,000 and 100,000</a:t>
            </a:r>
          </a:p>
          <a:p>
            <a:pPr>
              <a:buFontTx/>
              <a:buChar char="-"/>
            </a:pPr>
            <a:r>
              <a:rPr lang="en-US" dirty="0"/>
              <a:t>Use column addition and subtraction and mental calculation for increasingly large numbers</a:t>
            </a:r>
          </a:p>
          <a:p>
            <a:pPr>
              <a:buFontTx/>
              <a:buChar char="-"/>
            </a:pPr>
            <a:r>
              <a:rPr lang="en-US" dirty="0"/>
              <a:t>Solve multi-step problems including addition and subtraction</a:t>
            </a:r>
          </a:p>
          <a:p>
            <a:pPr>
              <a:buFontTx/>
              <a:buChar char="-"/>
            </a:pPr>
            <a:r>
              <a:rPr lang="en-US" b="1" dirty="0"/>
              <a:t>Identify multiples and factors of numbers, knowing if a number is prime or composite too</a:t>
            </a:r>
          </a:p>
          <a:p>
            <a:pPr>
              <a:buFontTx/>
              <a:buChar char="-"/>
            </a:pPr>
            <a:r>
              <a:rPr lang="en-US" b="1" dirty="0"/>
              <a:t>Multiply up to 4-digits by 1- or 2-digit number using a written method</a:t>
            </a:r>
          </a:p>
          <a:p>
            <a:pPr>
              <a:buFontTx/>
              <a:buChar char="-"/>
            </a:pPr>
            <a:r>
              <a:rPr lang="en-US" b="1" dirty="0"/>
              <a:t>Multiply and divide numbers mentally using known facts</a:t>
            </a:r>
          </a:p>
          <a:p>
            <a:pPr>
              <a:buFontTx/>
              <a:buChar char="-"/>
            </a:pPr>
            <a:r>
              <a:rPr lang="en-US" b="1" dirty="0"/>
              <a:t>Divide numbers up to 4-digits by 1-digit using short division and understand remainders</a:t>
            </a:r>
          </a:p>
          <a:p>
            <a:pPr>
              <a:buFontTx/>
              <a:buChar char="-"/>
            </a:pPr>
            <a:r>
              <a:rPr lang="en-US" dirty="0"/>
              <a:t>Multiply and divide whole numbers and decimals by 10, 100 and 1000</a:t>
            </a:r>
          </a:p>
          <a:p>
            <a:pPr>
              <a:buFontTx/>
              <a:buChar char="-"/>
            </a:pPr>
            <a:r>
              <a:rPr lang="en-US" dirty="0"/>
              <a:t>Recognise mixed numbers and improper fractions and convert between them</a:t>
            </a:r>
          </a:p>
          <a:p>
            <a:pPr>
              <a:buFontTx/>
              <a:buChar char="-"/>
            </a:pPr>
            <a:r>
              <a:rPr lang="en-US" dirty="0"/>
              <a:t>Add and subtract fractions with the same denominator and ones that are multiples of the same number</a:t>
            </a:r>
          </a:p>
          <a:p>
            <a:pPr>
              <a:buFontTx/>
              <a:buChar char="-"/>
            </a:pPr>
            <a:r>
              <a:rPr lang="en-US" dirty="0"/>
              <a:t>Multiply fractions by whole numbers</a:t>
            </a:r>
          </a:p>
          <a:p>
            <a:pPr>
              <a:buFontTx/>
              <a:buChar char="-"/>
            </a:pPr>
            <a:r>
              <a:rPr lang="en-US" dirty="0"/>
              <a:t>Read and write decimal numbers as fractions</a:t>
            </a:r>
          </a:p>
          <a:p>
            <a:pPr>
              <a:buFontTx/>
              <a:buChar char="-"/>
            </a:pPr>
            <a:r>
              <a:rPr lang="en-US" dirty="0"/>
              <a:t>Recognise thousandths as fractions and decimals</a:t>
            </a:r>
          </a:p>
          <a:p>
            <a:pPr>
              <a:buFontTx/>
              <a:buChar char="-"/>
            </a:pPr>
            <a:r>
              <a:rPr lang="en-US" dirty="0"/>
              <a:t>Recognise and understand per cent</a:t>
            </a:r>
          </a:p>
          <a:p>
            <a:pPr>
              <a:buFontTx/>
              <a:buChar char="-"/>
            </a:pPr>
            <a:endParaRPr lang="en-US" dirty="0"/>
          </a:p>
          <a:p>
            <a:pPr>
              <a:buFontTx/>
              <a:buChar char="-"/>
            </a:pPr>
            <a:endParaRPr lang="en-US" dirty="0"/>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50292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5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43067" y="-172275"/>
            <a:ext cx="10515600" cy="887896"/>
          </a:xfrm>
        </p:spPr>
        <p:txBody>
          <a:bodyPr/>
          <a:lstStyle/>
          <a:p>
            <a:r>
              <a:rPr lang="en-US" b="1" u="sng" dirty="0">
                <a:latin typeface="+mn-lt"/>
              </a:rPr>
              <a:t>KS2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43067" y="543339"/>
            <a:ext cx="11923646" cy="6308033"/>
          </a:xfrm>
        </p:spPr>
        <p:txBody>
          <a:bodyPr>
            <a:normAutofit fontScale="70000" lnSpcReduction="20000"/>
          </a:bodyPr>
          <a:lstStyle/>
          <a:p>
            <a:pPr marL="0" indent="0">
              <a:buNone/>
            </a:pPr>
            <a:r>
              <a:rPr lang="en-US" b="1" dirty="0"/>
              <a:t>End of Year 6 expectations:</a:t>
            </a:r>
          </a:p>
          <a:p>
            <a:pPr>
              <a:buFontTx/>
              <a:buChar char="-"/>
            </a:pPr>
            <a:r>
              <a:rPr lang="en-US" dirty="0"/>
              <a:t>Read, write, order and compare numbers up to at least 10,000,000 and understand the place value of each digit</a:t>
            </a:r>
          </a:p>
          <a:p>
            <a:pPr>
              <a:buFontTx/>
              <a:buChar char="-"/>
            </a:pPr>
            <a:r>
              <a:rPr lang="en-US" dirty="0"/>
              <a:t>Use negative numbers in context</a:t>
            </a:r>
          </a:p>
          <a:p>
            <a:pPr>
              <a:buFontTx/>
              <a:buChar char="-"/>
            </a:pPr>
            <a:r>
              <a:rPr lang="en-US" dirty="0"/>
              <a:t>Round any whole number to a required degree of accuracy</a:t>
            </a:r>
          </a:p>
          <a:p>
            <a:pPr>
              <a:buFontTx/>
              <a:buChar char="-"/>
            </a:pPr>
            <a:r>
              <a:rPr lang="en-US" b="1" dirty="0"/>
              <a:t>Multiply multi-digit numbers up to 4-digit by 2-digit using long multiplication</a:t>
            </a:r>
          </a:p>
          <a:p>
            <a:pPr>
              <a:buFontTx/>
              <a:buChar char="-"/>
            </a:pPr>
            <a:r>
              <a:rPr lang="en-US" b="1" dirty="0"/>
              <a:t>Divide numbers up to 4-digit by 2-digit using long division and short division and interpret remainders as whole numbers, fraction or by rounding – appropriate to context of a given question</a:t>
            </a:r>
          </a:p>
          <a:p>
            <a:pPr>
              <a:buFontTx/>
              <a:buChar char="-"/>
            </a:pPr>
            <a:r>
              <a:rPr lang="en-US" dirty="0"/>
              <a:t>Perform mental calculations, including with mixed operations and large numbers</a:t>
            </a:r>
          </a:p>
          <a:p>
            <a:pPr>
              <a:buFontTx/>
              <a:buChar char="-"/>
            </a:pPr>
            <a:r>
              <a:rPr lang="en-US" b="1" dirty="0"/>
              <a:t>Identify common multiples and factors of numbers and prime numbers</a:t>
            </a:r>
          </a:p>
          <a:p>
            <a:pPr>
              <a:buFontTx/>
              <a:buChar char="-"/>
            </a:pPr>
            <a:r>
              <a:rPr lang="en-US" dirty="0"/>
              <a:t>Understand the order of operations (BIDMAS) to carry out operations involving the 4 operations</a:t>
            </a:r>
          </a:p>
          <a:p>
            <a:pPr>
              <a:buFontTx/>
              <a:buChar char="-"/>
            </a:pPr>
            <a:r>
              <a:rPr lang="en-US" dirty="0"/>
              <a:t>Solve multi-step problems</a:t>
            </a:r>
          </a:p>
          <a:p>
            <a:pPr>
              <a:buFontTx/>
              <a:buChar char="-"/>
            </a:pPr>
            <a:r>
              <a:rPr lang="en-US" b="1" dirty="0"/>
              <a:t>Use common factors and multiples to simplify fractions</a:t>
            </a:r>
          </a:p>
          <a:p>
            <a:pPr>
              <a:buFontTx/>
              <a:buChar char="-"/>
            </a:pPr>
            <a:r>
              <a:rPr lang="en-US" dirty="0"/>
              <a:t>Compare and order fractions</a:t>
            </a:r>
          </a:p>
          <a:p>
            <a:pPr>
              <a:buFontTx/>
              <a:buChar char="-"/>
            </a:pPr>
            <a:r>
              <a:rPr lang="en-US" dirty="0"/>
              <a:t>Add and subtract fractions with different denominators and mixed numbers</a:t>
            </a:r>
          </a:p>
          <a:p>
            <a:pPr>
              <a:buFontTx/>
              <a:buChar char="-"/>
            </a:pPr>
            <a:r>
              <a:rPr lang="en-US" b="1" dirty="0"/>
              <a:t>Multiply simple pairs of fractions</a:t>
            </a:r>
          </a:p>
          <a:p>
            <a:pPr>
              <a:buFontTx/>
              <a:buChar char="-"/>
            </a:pPr>
            <a:r>
              <a:rPr lang="en-US" dirty="0"/>
              <a:t>Divide proper fractions by whole numbers</a:t>
            </a:r>
          </a:p>
          <a:p>
            <a:pPr>
              <a:buFontTx/>
              <a:buChar char="-"/>
            </a:pPr>
            <a:r>
              <a:rPr lang="en-US" dirty="0"/>
              <a:t>Identify value of each digit up to 3 decimal places</a:t>
            </a:r>
          </a:p>
          <a:p>
            <a:pPr>
              <a:buFontTx/>
              <a:buChar char="-"/>
            </a:pPr>
            <a:r>
              <a:rPr lang="en-US" dirty="0"/>
              <a:t>Recall and use equivalences between simple fractions, decimals and percentages</a:t>
            </a:r>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01" y="5188226"/>
            <a:ext cx="2226366" cy="16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7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1748</Words>
  <Application>Microsoft Office PowerPoint</Application>
  <PresentationFormat>Widescreen</PresentationFormat>
  <Paragraphs>177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Comic Sans MS</vt:lpstr>
      <vt:lpstr>Office Theme</vt:lpstr>
      <vt:lpstr>Parent information session UKS2 Maths – Year 5 and 6</vt:lpstr>
      <vt:lpstr>KS2 Maths</vt:lpstr>
      <vt:lpstr>PowerPoint Presentation</vt:lpstr>
      <vt:lpstr>PowerPoint Presentation</vt:lpstr>
      <vt:lpstr>PowerPoint Presentation</vt:lpstr>
      <vt:lpstr>PowerPoint Presentation</vt:lpstr>
      <vt:lpstr>KS2 Maths</vt:lpstr>
      <vt:lpstr>KS2 Maths</vt:lpstr>
      <vt:lpstr>KS2 Maths</vt:lpstr>
      <vt:lpstr>Maths Calculation Policy</vt:lpstr>
      <vt:lpstr>PowerPoint Presentation</vt:lpstr>
      <vt:lpstr>PowerPoint Presentation</vt:lpstr>
      <vt:lpstr>Maths Calculation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 evening Lower KS2 Maths</dc:title>
  <dc:creator>Georgina Walters</dc:creator>
  <cp:lastModifiedBy>josie spooner</cp:lastModifiedBy>
  <cp:revision>48</cp:revision>
  <dcterms:created xsi:type="dcterms:W3CDTF">2022-10-09T13:42:49Z</dcterms:created>
  <dcterms:modified xsi:type="dcterms:W3CDTF">2023-11-29T15:32:29Z</dcterms:modified>
</cp:coreProperties>
</file>