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84" r:id="rId5"/>
    <p:sldId id="285" r:id="rId6"/>
    <p:sldId id="286" r:id="rId7"/>
    <p:sldId id="287" r:id="rId8"/>
    <p:sldId id="288" r:id="rId9"/>
    <p:sldId id="289" r:id="rId10"/>
    <p:sldId id="269" r:id="rId11"/>
    <p:sldId id="290" r:id="rId12"/>
    <p:sldId id="258" r:id="rId13"/>
    <p:sldId id="263" r:id="rId14"/>
    <p:sldId id="264" r:id="rId15"/>
    <p:sldId id="259" r:id="rId16"/>
    <p:sldId id="260" r:id="rId17"/>
    <p:sldId id="261" r:id="rId18"/>
    <p:sldId id="280" r:id="rId19"/>
    <p:sldId id="291" r:id="rId20"/>
    <p:sldId id="275" r:id="rId21"/>
    <p:sldId id="279" r:id="rId22"/>
    <p:sldId id="278" r:id="rId23"/>
    <p:sldId id="282" r:id="rId24"/>
    <p:sldId id="272" r:id="rId25"/>
    <p:sldId id="273"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6391-2FF9-4A54-ADDC-AFFA74BDD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7A2D59-2C80-45AB-B86D-2DBA2D94B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A036CA-F166-40C4-8AC8-64962C0CB137}"/>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36DE1344-3592-48C4-B60D-F735A9210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827645-257E-4414-98DD-9CCA6CD14482}"/>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604089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C3F7-ACD1-40A1-8C1C-4F918C8B86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48A44-753F-4052-9464-7394A03719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765F32-CD5D-44E1-8AA5-A4E36AB356B5}"/>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7552EFF8-82EA-419B-B454-52B121C4A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D82E2D-809B-443E-B528-133A9A389574}"/>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275469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721DBE-9BA0-4B43-9564-039986DCA6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7D4D40-0C9D-4CFB-B7FE-0A6CA79EDE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44A61-FB61-4F8A-B667-A8B903371C76}"/>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3E9C6B90-1A3F-4337-AAD1-C233B06721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C02DE-F0F0-4E0B-AF87-14A96B9005EE}"/>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401967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F396-F8C4-4ECF-87A6-6F65B4E632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73D0F5-581D-460F-A9D9-496381429B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F75D6A-8939-4E6E-A3F8-C73DB21742D8}"/>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1BCD8924-EDD0-46D6-AE94-64B330753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19AE5-C7A0-4903-A433-1804FCF567F5}"/>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124792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55EF-F50C-4109-93C3-6FB5628B8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D586B0-543B-4E21-885C-4470BC6E1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BAFA66-2574-4837-87A4-3C6ADC9D121A}"/>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9E1120B5-DB48-478B-B0AD-A04FEDF3A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F66CC-4D39-4141-BF8A-7EC9122ACFF0}"/>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64214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702-B6A6-47A7-9B1B-7C42D7134C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F51A80-EACA-46B6-A599-9587E8335F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ADDE3F-71B6-4693-AD90-9A45498A41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F292080-FD9F-4CF7-8EE9-B9C68824D329}"/>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6" name="Footer Placeholder 5">
            <a:extLst>
              <a:ext uri="{FF2B5EF4-FFF2-40B4-BE49-F238E27FC236}">
                <a16:creationId xmlns:a16="http://schemas.microsoft.com/office/drawing/2014/main" id="{834588E0-33B0-4EA9-A114-40DE18214D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B9EB91-0CFE-4C5F-B571-FF0E8609A0D6}"/>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71689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E1FE-5EDE-4FC5-A0EC-F49E6FB5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DC705D-C2F3-4342-BCA9-3614288FC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40FA41-08E3-46DD-A0CE-C904CD6D4B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37F3E4-509B-4C26-95F5-3965EE43B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864809-14A5-457E-BB65-5E1DD44E50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A1700E-EBF3-48BF-9E56-27DAEF099132}"/>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8" name="Footer Placeholder 7">
            <a:extLst>
              <a:ext uri="{FF2B5EF4-FFF2-40B4-BE49-F238E27FC236}">
                <a16:creationId xmlns:a16="http://schemas.microsoft.com/office/drawing/2014/main" id="{27E548DD-BCB0-449C-B4E8-8EB13522AC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04C532-8742-45D2-AA27-55F5B2926F95}"/>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136512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1783-0BD0-47F2-ACFE-BFED2DADAC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E45B9-4766-4744-BC8A-F48431BDD8CB}"/>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4" name="Footer Placeholder 3">
            <a:extLst>
              <a:ext uri="{FF2B5EF4-FFF2-40B4-BE49-F238E27FC236}">
                <a16:creationId xmlns:a16="http://schemas.microsoft.com/office/drawing/2014/main" id="{9335386E-81AE-48DE-AC0A-1C1E0A9059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114D86-ECFC-4D72-8AEA-BA9F310FA130}"/>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9576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2751B-1824-44E2-9CBC-C2AFE37110A8}"/>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3" name="Footer Placeholder 2">
            <a:extLst>
              <a:ext uri="{FF2B5EF4-FFF2-40B4-BE49-F238E27FC236}">
                <a16:creationId xmlns:a16="http://schemas.microsoft.com/office/drawing/2014/main" id="{97A4B0E0-ED14-48CD-8E63-FE3E62A27D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8B3872A-DAFF-4213-B37C-D8B9325A44AC}"/>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257638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FA76-5A0A-40A4-8F4F-B4CA139A4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737E40-FBAB-4610-8781-0EE23177DC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555262-1255-4560-BA7A-4F9E50DB5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753376-6708-4B1C-8182-48198DD7ED48}"/>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6" name="Footer Placeholder 5">
            <a:extLst>
              <a:ext uri="{FF2B5EF4-FFF2-40B4-BE49-F238E27FC236}">
                <a16:creationId xmlns:a16="http://schemas.microsoft.com/office/drawing/2014/main" id="{C90A181C-D0CD-4362-A206-F2B6A1607B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3D7CDA-45A6-49D6-A232-B8D38FD581EB}"/>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374254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D264-8C7B-4533-B2FC-CCBEAE1C2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6492A3-6B35-47F3-BF93-85BCF9507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CBE3B1-B44A-429F-9157-7757D5FE9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F19875-06F9-43CD-8692-89256C4BFD5A}"/>
              </a:ext>
            </a:extLst>
          </p:cNvPr>
          <p:cNvSpPr>
            <a:spLocks noGrp="1"/>
          </p:cNvSpPr>
          <p:nvPr>
            <p:ph type="dt" sz="half" idx="10"/>
          </p:nvPr>
        </p:nvSpPr>
        <p:spPr/>
        <p:txBody>
          <a:bodyPr/>
          <a:lstStyle/>
          <a:p>
            <a:fld id="{9ECDF990-D905-4FED-85DE-9D0FEDF4A2FB}" type="datetimeFigureOut">
              <a:rPr lang="en-GB" smtClean="0"/>
              <a:t>29/11/2023</a:t>
            </a:fld>
            <a:endParaRPr lang="en-GB"/>
          </a:p>
        </p:txBody>
      </p:sp>
      <p:sp>
        <p:nvSpPr>
          <p:cNvPr id="6" name="Footer Placeholder 5">
            <a:extLst>
              <a:ext uri="{FF2B5EF4-FFF2-40B4-BE49-F238E27FC236}">
                <a16:creationId xmlns:a16="http://schemas.microsoft.com/office/drawing/2014/main" id="{5FD72D61-D0AC-4DEB-BA71-BA04DA94B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E3A34A-84B0-4C86-A0AA-91C4415DF233}"/>
              </a:ext>
            </a:extLst>
          </p:cNvPr>
          <p:cNvSpPr>
            <a:spLocks noGrp="1"/>
          </p:cNvSpPr>
          <p:nvPr>
            <p:ph type="sldNum" sz="quarter" idx="12"/>
          </p:nvPr>
        </p:nvSpPr>
        <p:spPr/>
        <p:txBody>
          <a:bodyPr/>
          <a:lstStyle/>
          <a:p>
            <a:fld id="{369D6F0A-2CEF-4E74-AA77-F075BCA4B488}" type="slidenum">
              <a:rPr lang="en-GB" smtClean="0"/>
              <a:t>‹#›</a:t>
            </a:fld>
            <a:endParaRPr lang="en-GB"/>
          </a:p>
        </p:txBody>
      </p:sp>
    </p:spTree>
    <p:extLst>
      <p:ext uri="{BB962C8B-B14F-4D97-AF65-F5344CB8AC3E}">
        <p14:creationId xmlns:p14="http://schemas.microsoft.com/office/powerpoint/2010/main" val="20695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6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F71D3-8DAD-4442-AA6E-372F13ADB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A22639-788D-467D-80A6-025F30984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E4694D-44F1-4C5C-9E38-BB9F65438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DF990-D905-4FED-85DE-9D0FEDF4A2FB}" type="datetimeFigureOut">
              <a:rPr lang="en-GB" smtClean="0"/>
              <a:t>29/11/2023</a:t>
            </a:fld>
            <a:endParaRPr lang="en-GB"/>
          </a:p>
        </p:txBody>
      </p:sp>
      <p:sp>
        <p:nvSpPr>
          <p:cNvPr id="5" name="Footer Placeholder 4">
            <a:extLst>
              <a:ext uri="{FF2B5EF4-FFF2-40B4-BE49-F238E27FC236}">
                <a16:creationId xmlns:a16="http://schemas.microsoft.com/office/drawing/2014/main" id="{27C7BE70-F9F4-4D7D-A6DB-7EBC85251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211650-22F8-4167-A20E-6574C7CCE2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D6F0A-2CEF-4E74-AA77-F075BCA4B488}" type="slidenum">
              <a:rPr lang="en-GB" smtClean="0"/>
              <a:t>‹#›</a:t>
            </a:fld>
            <a:endParaRPr lang="en-GB"/>
          </a:p>
        </p:txBody>
      </p:sp>
    </p:spTree>
    <p:extLst>
      <p:ext uri="{BB962C8B-B14F-4D97-AF65-F5344CB8AC3E}">
        <p14:creationId xmlns:p14="http://schemas.microsoft.com/office/powerpoint/2010/main" val="185469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 Id="rId6" Type="http://schemas.openxmlformats.org/officeDocument/2006/relationships/image" Target="../media/image18.tmp"/><Relationship Id="rId5" Type="http://schemas.openxmlformats.org/officeDocument/2006/relationships/image" Target="../media/image17.tmp"/><Relationship Id="rId4" Type="http://schemas.openxmlformats.org/officeDocument/2006/relationships/image" Target="../media/image16.tmp"/></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39CE-3484-4890-9583-4E7E5DA6C114}"/>
              </a:ext>
            </a:extLst>
          </p:cNvPr>
          <p:cNvSpPr>
            <a:spLocks noGrp="1"/>
          </p:cNvSpPr>
          <p:nvPr>
            <p:ph type="ctrTitle"/>
          </p:nvPr>
        </p:nvSpPr>
        <p:spPr>
          <a:xfrm>
            <a:off x="1524000" y="2514530"/>
            <a:ext cx="9144000" cy="2387600"/>
          </a:xfrm>
        </p:spPr>
        <p:txBody>
          <a:bodyPr>
            <a:normAutofit/>
          </a:bodyPr>
          <a:lstStyle/>
          <a:p>
            <a:r>
              <a:rPr lang="en-US" b="1" dirty="0"/>
              <a:t>Parent information evening</a:t>
            </a:r>
            <a:br>
              <a:rPr lang="en-US" b="1" dirty="0"/>
            </a:br>
            <a:r>
              <a:rPr lang="en-US" b="1" dirty="0"/>
              <a:t>KS1 Maths</a:t>
            </a:r>
            <a:endParaRPr lang="en-GB" b="1" dirty="0"/>
          </a:p>
        </p:txBody>
      </p:sp>
      <p:sp>
        <p:nvSpPr>
          <p:cNvPr id="3" name="Subtitle 2">
            <a:extLst>
              <a:ext uri="{FF2B5EF4-FFF2-40B4-BE49-F238E27FC236}">
                <a16:creationId xmlns:a16="http://schemas.microsoft.com/office/drawing/2014/main" id="{0B9FB880-23D6-4D33-BA69-57E028553796}"/>
              </a:ext>
            </a:extLst>
          </p:cNvPr>
          <p:cNvSpPr>
            <a:spLocks noGrp="1"/>
          </p:cNvSpPr>
          <p:nvPr>
            <p:ph type="subTitle" idx="1"/>
          </p:nvPr>
        </p:nvSpPr>
        <p:spPr>
          <a:xfrm>
            <a:off x="2218267" y="246169"/>
            <a:ext cx="9144000" cy="2268361"/>
          </a:xfrm>
        </p:spPr>
        <p:txBody>
          <a:bodyPr>
            <a:normAutofit fontScale="70000" lnSpcReduction="20000"/>
          </a:bodyPr>
          <a:lstStyle/>
          <a:p>
            <a:pPr algn="l"/>
            <a:r>
              <a:rPr lang="en-GB" sz="2600" b="1" dirty="0"/>
              <a:t>Virtual Meetings</a:t>
            </a:r>
          </a:p>
          <a:p>
            <a:pPr algn="l"/>
            <a:r>
              <a:rPr lang="en-GB" sz="2600" dirty="0"/>
              <a:t>Please put your name and your child’s first name and year group in the chat bar.</a:t>
            </a:r>
          </a:p>
          <a:p>
            <a:pPr algn="l"/>
            <a:endParaRPr lang="en-GB" sz="2600" dirty="0"/>
          </a:p>
          <a:p>
            <a:pPr algn="l"/>
            <a:r>
              <a:rPr lang="en-GB" sz="2600" dirty="0"/>
              <a:t>If you have any questions please write them in the chat bar and we will answer as many of these as possible at the end of the session. If we have questions outstanding, we will do a FAQ page and send this out.</a:t>
            </a:r>
          </a:p>
          <a:p>
            <a:pPr algn="l"/>
            <a:endParaRPr lang="en-GB" sz="2600" dirty="0"/>
          </a:p>
          <a:p>
            <a:pPr algn="l"/>
            <a:r>
              <a:rPr lang="en-GB" sz="2600" b="1" dirty="0"/>
              <a:t>Due to Zoom timing restraints, this meeting will cut off after 40 minutes.</a:t>
            </a:r>
          </a:p>
          <a:p>
            <a:pPr algn="l"/>
            <a:endParaRPr lang="en-GB" sz="2000" dirty="0"/>
          </a:p>
          <a:p>
            <a:pPr algn="l"/>
            <a:endParaRPr lang="en-GB" sz="2000" dirty="0"/>
          </a:p>
          <a:p>
            <a:pPr algn="l"/>
            <a:endParaRPr lang="en-GB" sz="2000" dirty="0"/>
          </a:p>
        </p:txBody>
      </p:sp>
      <p:pic>
        <p:nvPicPr>
          <p:cNvPr id="4" name="Picture 3">
            <a:extLst>
              <a:ext uri="{FF2B5EF4-FFF2-40B4-BE49-F238E27FC236}">
                <a16:creationId xmlns:a16="http://schemas.microsoft.com/office/drawing/2014/main" id="{FF648FEC-0ADB-4174-B668-1103A9FC2718}"/>
              </a:ext>
            </a:extLst>
          </p:cNvPr>
          <p:cNvPicPr/>
          <p:nvPr/>
        </p:nvPicPr>
        <p:blipFill rotWithShape="1">
          <a:blip r:embed="rId2">
            <a:extLst>
              <a:ext uri="{28A0092B-C50C-407E-A947-70E740481C1C}">
                <a14:useLocalDpi xmlns:a14="http://schemas.microsoft.com/office/drawing/2010/main" val="0"/>
              </a:ext>
            </a:extLst>
          </a:blip>
          <a:srcRect l="3023" r="9921" b="1430"/>
          <a:stretch/>
        </p:blipFill>
        <p:spPr>
          <a:xfrm>
            <a:off x="481168" y="447676"/>
            <a:ext cx="1364566" cy="1508195"/>
          </a:xfrm>
          <a:prstGeom prst="rect">
            <a:avLst/>
          </a:prstGeom>
        </p:spPr>
      </p:pic>
      <p:pic>
        <p:nvPicPr>
          <p:cNvPr id="1026" name="Picture 2" descr="See the source image">
            <a:extLst>
              <a:ext uri="{FF2B5EF4-FFF2-40B4-BE49-F238E27FC236}">
                <a16:creationId xmlns:a16="http://schemas.microsoft.com/office/drawing/2014/main" id="{5E58E6AD-1D79-4D23-B5AC-810695A8C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482"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80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9" y="33125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Arithmetic</a:t>
            </a:r>
          </a:p>
        </p:txBody>
      </p:sp>
      <p:pic>
        <p:nvPicPr>
          <p:cNvPr id="3" name="Picture 2">
            <a:extLst>
              <a:ext uri="{FF2B5EF4-FFF2-40B4-BE49-F238E27FC236}">
                <a16:creationId xmlns:a16="http://schemas.microsoft.com/office/drawing/2014/main" id="{CA3D50B7-24B3-4B0C-9794-6C1644BFF12F}"/>
              </a:ext>
            </a:extLst>
          </p:cNvPr>
          <p:cNvPicPr>
            <a:picLocks noChangeAspect="1"/>
          </p:cNvPicPr>
          <p:nvPr/>
        </p:nvPicPr>
        <p:blipFill>
          <a:blip r:embed="rId2"/>
          <a:stretch>
            <a:fillRect/>
          </a:stretch>
        </p:blipFill>
        <p:spPr>
          <a:xfrm>
            <a:off x="7546136" y="461962"/>
            <a:ext cx="4333875" cy="5934075"/>
          </a:xfrm>
          <a:prstGeom prst="rect">
            <a:avLst/>
          </a:prstGeom>
        </p:spPr>
      </p:pic>
      <p:sp>
        <p:nvSpPr>
          <p:cNvPr id="4" name="Content Placeholder 2">
            <a:extLst>
              <a:ext uri="{FF2B5EF4-FFF2-40B4-BE49-F238E27FC236}">
                <a16:creationId xmlns:a16="http://schemas.microsoft.com/office/drawing/2014/main" id="{D73E5C1E-8DAB-4AD6-AECF-6EBD245D9C5F}"/>
              </a:ext>
            </a:extLst>
          </p:cNvPr>
          <p:cNvSpPr txBox="1">
            <a:spLocks/>
          </p:cNvSpPr>
          <p:nvPr/>
        </p:nvSpPr>
        <p:spPr>
          <a:xfrm>
            <a:off x="311989" y="2043326"/>
            <a:ext cx="620654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What is a number bond and when are these taught? What number bonds does your child need to know and when?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Why are these important?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How these are useful and applied in later year groups.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to help your child with these.</a:t>
            </a:r>
            <a:endParaRPr lang="en-GB" dirty="0"/>
          </a:p>
          <a:p>
            <a:pPr marL="0" indent="0">
              <a:buFont typeface="Arial" panose="020B0604020202020204" pitchFamily="34" charset="0"/>
              <a:buNone/>
            </a:pPr>
            <a:endParaRPr lang="en-GB" dirty="0"/>
          </a:p>
        </p:txBody>
      </p:sp>
      <p:sp>
        <p:nvSpPr>
          <p:cNvPr id="5" name="Title 1">
            <a:extLst>
              <a:ext uri="{FF2B5EF4-FFF2-40B4-BE49-F238E27FC236}">
                <a16:creationId xmlns:a16="http://schemas.microsoft.com/office/drawing/2014/main" id="{DD159421-2B2E-4BF1-9CCF-4E5B252320F0}"/>
              </a:ext>
            </a:extLst>
          </p:cNvPr>
          <p:cNvSpPr txBox="1">
            <a:spLocks/>
          </p:cNvSpPr>
          <p:nvPr/>
        </p:nvSpPr>
        <p:spPr>
          <a:xfrm>
            <a:off x="311989" y="1288311"/>
            <a:ext cx="3807665" cy="7550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Number bonds</a:t>
            </a:r>
            <a:endParaRPr lang="en-GB" sz="3600" dirty="0">
              <a:latin typeface="+mn-lt"/>
            </a:endParaRPr>
          </a:p>
        </p:txBody>
      </p:sp>
    </p:spTree>
    <p:extLst>
      <p:ext uri="{BB962C8B-B14F-4D97-AF65-F5344CB8AC3E}">
        <p14:creationId xmlns:p14="http://schemas.microsoft.com/office/powerpoint/2010/main" val="201715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27E7-FDB7-4FE1-B531-A3DC6702D72F}"/>
              </a:ext>
            </a:extLst>
          </p:cNvPr>
          <p:cNvSpPr txBox="1">
            <a:spLocks/>
          </p:cNvSpPr>
          <p:nvPr/>
        </p:nvSpPr>
        <p:spPr>
          <a:xfrm>
            <a:off x="311989" y="33125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Arithmetic</a:t>
            </a:r>
          </a:p>
        </p:txBody>
      </p:sp>
      <p:sp>
        <p:nvSpPr>
          <p:cNvPr id="3" name="Content Placeholder 2">
            <a:extLst>
              <a:ext uri="{FF2B5EF4-FFF2-40B4-BE49-F238E27FC236}">
                <a16:creationId xmlns:a16="http://schemas.microsoft.com/office/drawing/2014/main" id="{450A20E4-E4C5-4942-8FEF-FC3F65654959}"/>
              </a:ext>
            </a:extLst>
          </p:cNvPr>
          <p:cNvSpPr txBox="1">
            <a:spLocks/>
          </p:cNvSpPr>
          <p:nvPr/>
        </p:nvSpPr>
        <p:spPr>
          <a:xfrm>
            <a:off x="311989" y="1988820"/>
            <a:ext cx="10515600" cy="45379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Quick / automatic recall of times tables (Year 2)</a:t>
            </a:r>
          </a:p>
          <a:p>
            <a:pPr marL="457200" lvl="1" indent="0">
              <a:buFont typeface="Arial" panose="020B0604020202020204" pitchFamily="34" charset="0"/>
              <a:buNone/>
            </a:pPr>
            <a:r>
              <a:rPr lang="en-US" dirty="0"/>
              <a:t>	Family of facts</a:t>
            </a:r>
            <a:endParaRPr lang="en-GB" dirty="0"/>
          </a:p>
          <a:p>
            <a:pPr marL="0" indent="0">
              <a:buFont typeface="Arial" panose="020B0604020202020204" pitchFamily="34" charset="0"/>
              <a:buNone/>
            </a:pPr>
            <a:r>
              <a:rPr lang="en-GB" dirty="0"/>
              <a:t>- Holding a number in your head and counting on or back</a:t>
            </a:r>
          </a:p>
          <a:p>
            <a:pPr marL="0" indent="0">
              <a:buFont typeface="Arial" panose="020B0604020202020204" pitchFamily="34" charset="0"/>
              <a:buNone/>
            </a:pPr>
            <a:r>
              <a:rPr lang="en-GB" dirty="0"/>
              <a:t> e.g. 17 + 5</a:t>
            </a:r>
          </a:p>
          <a:p>
            <a:pPr marL="0" indent="0">
              <a:buFont typeface="Arial" panose="020B0604020202020204" pitchFamily="34" charset="0"/>
              <a:buNone/>
            </a:pPr>
            <a:r>
              <a:rPr lang="en-GB" dirty="0"/>
              <a:t>	</a:t>
            </a:r>
            <a:r>
              <a:rPr lang="en-GB" sz="2200" dirty="0"/>
              <a:t>Put 17 in your head and hold up 5 fingers to count on. Progressing onto bridging in Year 2 – partition 5 into +3 and +2 (get to the next 10 and then carry on adding).</a:t>
            </a:r>
          </a:p>
          <a:p>
            <a:pPr marL="1371600" lvl="3" indent="0">
              <a:buFont typeface="Arial" panose="020B0604020202020204" pitchFamily="34" charset="0"/>
              <a:buNone/>
            </a:pPr>
            <a:endParaRPr lang="en-GB" dirty="0"/>
          </a:p>
          <a:p>
            <a:pPr>
              <a:buFontTx/>
              <a:buChar char="-"/>
            </a:pPr>
            <a:r>
              <a:rPr lang="en-US" dirty="0"/>
              <a:t>Questions written in a different order and using what we know to work them out</a:t>
            </a:r>
          </a:p>
          <a:p>
            <a:pPr marL="2286000" lvl="5" indent="0">
              <a:buFont typeface="Arial" panose="020B0604020202020204" pitchFamily="34" charset="0"/>
              <a:buNone/>
            </a:pPr>
            <a:r>
              <a:rPr lang="en-US" dirty="0"/>
              <a:t>	</a:t>
            </a:r>
            <a:r>
              <a:rPr lang="en-US" sz="2400" dirty="0"/>
              <a:t>_____ + 10 = 32</a:t>
            </a:r>
          </a:p>
          <a:p>
            <a:pPr marL="2286000" lvl="5" indent="0">
              <a:buFont typeface="Arial" panose="020B0604020202020204" pitchFamily="34" charset="0"/>
              <a:buNone/>
            </a:pPr>
            <a:endParaRPr lang="en-GB" dirty="0"/>
          </a:p>
        </p:txBody>
      </p:sp>
      <p:pic>
        <p:nvPicPr>
          <p:cNvPr id="4" name="Picture 3">
            <a:extLst>
              <a:ext uri="{FF2B5EF4-FFF2-40B4-BE49-F238E27FC236}">
                <a16:creationId xmlns:a16="http://schemas.microsoft.com/office/drawing/2014/main" id="{2C862164-2BE0-4B78-8A50-63D470446ADD}"/>
              </a:ext>
            </a:extLst>
          </p:cNvPr>
          <p:cNvPicPr>
            <a:picLocks noChangeAspect="1"/>
          </p:cNvPicPr>
          <p:nvPr/>
        </p:nvPicPr>
        <p:blipFill>
          <a:blip r:embed="rId2"/>
          <a:stretch>
            <a:fillRect/>
          </a:stretch>
        </p:blipFill>
        <p:spPr>
          <a:xfrm>
            <a:off x="7513736" y="331255"/>
            <a:ext cx="4366275" cy="2673993"/>
          </a:xfrm>
          <a:prstGeom prst="rect">
            <a:avLst/>
          </a:prstGeom>
          <a:ln>
            <a:solidFill>
              <a:srgbClr val="FF0000"/>
            </a:solidFill>
          </a:ln>
        </p:spPr>
      </p:pic>
      <p:sp>
        <p:nvSpPr>
          <p:cNvPr id="5" name="Title 1">
            <a:extLst>
              <a:ext uri="{FF2B5EF4-FFF2-40B4-BE49-F238E27FC236}">
                <a16:creationId xmlns:a16="http://schemas.microsoft.com/office/drawing/2014/main" id="{31222BBA-BFF7-40DB-A332-8145D83EF35A}"/>
              </a:ext>
            </a:extLst>
          </p:cNvPr>
          <p:cNvSpPr txBox="1">
            <a:spLocks/>
          </p:cNvSpPr>
          <p:nvPr/>
        </p:nvSpPr>
        <p:spPr>
          <a:xfrm>
            <a:off x="311989" y="1208086"/>
            <a:ext cx="5403011" cy="7550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mn-lt"/>
              </a:rPr>
              <a:t>Quick mental strategies</a:t>
            </a:r>
            <a:endParaRPr lang="en-GB" sz="3600" dirty="0">
              <a:latin typeface="+mn-lt"/>
            </a:endParaRPr>
          </a:p>
        </p:txBody>
      </p:sp>
    </p:spTree>
    <p:extLst>
      <p:ext uri="{BB962C8B-B14F-4D97-AF65-F5344CB8AC3E}">
        <p14:creationId xmlns:p14="http://schemas.microsoft.com/office/powerpoint/2010/main" val="157005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1863D57-D669-45C7-B392-5C1026865E61}"/>
              </a:ext>
            </a:extLst>
          </p:cNvPr>
          <p:cNvSpPr>
            <a:spLocks noGrp="1"/>
          </p:cNvSpPr>
          <p:nvPr>
            <p:ph idx="1"/>
          </p:nvPr>
        </p:nvSpPr>
        <p:spPr>
          <a:xfrm>
            <a:off x="549965" y="1212574"/>
            <a:ext cx="11092070" cy="5645426"/>
          </a:xfrm>
        </p:spPr>
        <p:txBody>
          <a:bodyPr>
            <a:normAutofit fontScale="92500" lnSpcReduction="10000"/>
          </a:bodyPr>
          <a:lstStyle/>
          <a:p>
            <a:pPr marL="0" indent="0">
              <a:buNone/>
            </a:pPr>
            <a:r>
              <a:rPr lang="en-GB" dirty="0"/>
              <a:t>The Maths Calculation Policy, which can be found on our website, shows you how we teach key concepts in school at each year group and it may help you to understand what your child is referring to in a given maths topic. </a:t>
            </a:r>
          </a:p>
          <a:p>
            <a:pPr marL="0" indent="0">
              <a:buNone/>
            </a:pPr>
            <a:endParaRPr lang="en-GB" dirty="0"/>
          </a:p>
          <a:p>
            <a:pPr marL="0" indent="0">
              <a:buNone/>
            </a:pPr>
            <a:r>
              <a:rPr lang="en-GB" dirty="0"/>
              <a:t>It is split into four different areas (referred to as the ‘BIG 4’)</a:t>
            </a:r>
          </a:p>
          <a:p>
            <a:pPr marL="0" indent="0">
              <a:buNone/>
            </a:pPr>
            <a:r>
              <a:rPr lang="en-GB" dirty="0"/>
              <a:t>These are:</a:t>
            </a:r>
          </a:p>
          <a:p>
            <a:pPr marL="0" indent="0">
              <a:buNone/>
            </a:pPr>
            <a:r>
              <a:rPr lang="en-GB" dirty="0"/>
              <a:t>		Addition</a:t>
            </a:r>
          </a:p>
          <a:p>
            <a:pPr marL="0" indent="0">
              <a:buNone/>
            </a:pPr>
            <a:r>
              <a:rPr lang="en-GB" dirty="0"/>
              <a:t>		Subtraction</a:t>
            </a:r>
          </a:p>
          <a:p>
            <a:pPr marL="0" indent="0">
              <a:buNone/>
            </a:pPr>
            <a:r>
              <a:rPr lang="en-GB" dirty="0"/>
              <a:t>		Multiplication</a:t>
            </a:r>
          </a:p>
          <a:p>
            <a:pPr marL="0" indent="0">
              <a:buNone/>
            </a:pPr>
            <a:r>
              <a:rPr lang="en-GB" dirty="0"/>
              <a:t>		Division</a:t>
            </a:r>
          </a:p>
          <a:p>
            <a:pPr marL="0" indent="0">
              <a:buNone/>
            </a:pPr>
            <a:endParaRPr lang="en-GB" dirty="0"/>
          </a:p>
          <a:p>
            <a:pPr marL="0" indent="0">
              <a:buNone/>
            </a:pPr>
            <a:r>
              <a:rPr lang="en-GB" dirty="0"/>
              <a:t>It takes you through the stages of each of these for each year group, starting with year 1. </a:t>
            </a:r>
          </a:p>
          <a:p>
            <a:pPr marL="0" indent="0">
              <a:buNone/>
            </a:pPr>
            <a:endParaRPr lang="en-GB" dirty="0"/>
          </a:p>
        </p:txBody>
      </p:sp>
      <p:sp>
        <p:nvSpPr>
          <p:cNvPr id="7" name="Title 1">
            <a:extLst>
              <a:ext uri="{FF2B5EF4-FFF2-40B4-BE49-F238E27FC236}">
                <a16:creationId xmlns:a16="http://schemas.microsoft.com/office/drawing/2014/main" id="{B235C992-3F01-4D64-9D4F-0E7C488B35FA}"/>
              </a:ext>
            </a:extLst>
          </p:cNvPr>
          <p:cNvSpPr>
            <a:spLocks noGrp="1"/>
          </p:cNvSpPr>
          <p:nvPr>
            <p:ph type="title"/>
          </p:nvPr>
        </p:nvSpPr>
        <p:spPr>
          <a:xfrm>
            <a:off x="311989" y="-34505"/>
            <a:ext cx="10515600" cy="1325563"/>
          </a:xfrm>
        </p:spPr>
        <p:txBody>
          <a:bodyPr/>
          <a:lstStyle/>
          <a:p>
            <a:r>
              <a:rPr lang="en-GB" b="1" dirty="0">
                <a:latin typeface="+mn-lt"/>
              </a:rPr>
              <a:t>Maths Calculation Policy</a:t>
            </a:r>
          </a:p>
        </p:txBody>
      </p:sp>
    </p:spTree>
    <p:extLst>
      <p:ext uri="{BB962C8B-B14F-4D97-AF65-F5344CB8AC3E}">
        <p14:creationId xmlns:p14="http://schemas.microsoft.com/office/powerpoint/2010/main" val="1676711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9E25-FDC3-4C07-AF1B-913300EE84BA}"/>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Calculation Policy</a:t>
            </a:r>
          </a:p>
        </p:txBody>
      </p:sp>
      <p:pic>
        <p:nvPicPr>
          <p:cNvPr id="3" name="Picture 2">
            <a:extLst>
              <a:ext uri="{FF2B5EF4-FFF2-40B4-BE49-F238E27FC236}">
                <a16:creationId xmlns:a16="http://schemas.microsoft.com/office/drawing/2014/main" id="{B8F5BA3F-843C-414B-BF66-646CA7D9C6FB}"/>
              </a:ext>
            </a:extLst>
          </p:cNvPr>
          <p:cNvPicPr>
            <a:picLocks noChangeAspect="1"/>
          </p:cNvPicPr>
          <p:nvPr/>
        </p:nvPicPr>
        <p:blipFill>
          <a:blip r:embed="rId2"/>
          <a:stretch>
            <a:fillRect/>
          </a:stretch>
        </p:blipFill>
        <p:spPr>
          <a:xfrm>
            <a:off x="311989" y="2172511"/>
            <a:ext cx="10457680" cy="4422813"/>
          </a:xfrm>
          <a:prstGeom prst="rect">
            <a:avLst/>
          </a:prstGeom>
        </p:spPr>
      </p:pic>
      <p:sp>
        <p:nvSpPr>
          <p:cNvPr id="4" name="Arrow: Right 3">
            <a:extLst>
              <a:ext uri="{FF2B5EF4-FFF2-40B4-BE49-F238E27FC236}">
                <a16:creationId xmlns:a16="http://schemas.microsoft.com/office/drawing/2014/main" id="{FB98DB43-C97F-4652-9AC1-0DBE07A964F5}"/>
              </a:ext>
            </a:extLst>
          </p:cNvPr>
          <p:cNvSpPr/>
          <p:nvPr/>
        </p:nvSpPr>
        <p:spPr>
          <a:xfrm rot="8665999">
            <a:off x="9063019" y="1199617"/>
            <a:ext cx="2857500"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0607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BCBC9-4563-455E-92BC-819F5517F94D}"/>
              </a:ext>
            </a:extLst>
          </p:cNvPr>
          <p:cNvPicPr>
            <a:picLocks noChangeAspect="1"/>
          </p:cNvPicPr>
          <p:nvPr/>
        </p:nvPicPr>
        <p:blipFill>
          <a:blip r:embed="rId2"/>
          <a:stretch>
            <a:fillRect/>
          </a:stretch>
        </p:blipFill>
        <p:spPr>
          <a:xfrm>
            <a:off x="311989" y="2041740"/>
            <a:ext cx="9831172" cy="4553585"/>
          </a:xfrm>
          <a:prstGeom prst="rect">
            <a:avLst/>
          </a:prstGeom>
        </p:spPr>
      </p:pic>
      <p:sp>
        <p:nvSpPr>
          <p:cNvPr id="3" name="Title 1">
            <a:extLst>
              <a:ext uri="{FF2B5EF4-FFF2-40B4-BE49-F238E27FC236}">
                <a16:creationId xmlns:a16="http://schemas.microsoft.com/office/drawing/2014/main" id="{A55D7073-555C-4B14-8118-55D8E126DCA6}"/>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Calculation Policy</a:t>
            </a:r>
          </a:p>
        </p:txBody>
      </p:sp>
      <p:sp>
        <p:nvSpPr>
          <p:cNvPr id="4" name="Arrow: Right 3">
            <a:extLst>
              <a:ext uri="{FF2B5EF4-FFF2-40B4-BE49-F238E27FC236}">
                <a16:creationId xmlns:a16="http://schemas.microsoft.com/office/drawing/2014/main" id="{CD118614-8E03-49D9-B574-7797B889EE8D}"/>
              </a:ext>
            </a:extLst>
          </p:cNvPr>
          <p:cNvSpPr/>
          <p:nvPr/>
        </p:nvSpPr>
        <p:spPr>
          <a:xfrm rot="9689020">
            <a:off x="2769771" y="2218143"/>
            <a:ext cx="2857500" cy="77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0245BC-86D2-4590-A156-9576FA69649B}"/>
              </a:ext>
            </a:extLst>
          </p:cNvPr>
          <p:cNvSpPr>
            <a:spLocks noGrp="1"/>
          </p:cNvSpPr>
          <p:nvPr>
            <p:ph type="title"/>
          </p:nvPr>
        </p:nvSpPr>
        <p:spPr>
          <a:xfrm>
            <a:off x="311989" y="-34505"/>
            <a:ext cx="10515600" cy="1325563"/>
          </a:xfrm>
        </p:spPr>
        <p:txBody>
          <a:bodyPr/>
          <a:lstStyle/>
          <a:p>
            <a:r>
              <a:rPr lang="en-GB" b="1" dirty="0">
                <a:latin typeface="+mn-lt"/>
              </a:rPr>
              <a:t>Maths Calculation Policy</a:t>
            </a:r>
          </a:p>
        </p:txBody>
      </p:sp>
      <p:sp>
        <p:nvSpPr>
          <p:cNvPr id="5" name="Content Placeholder 2">
            <a:extLst>
              <a:ext uri="{FF2B5EF4-FFF2-40B4-BE49-F238E27FC236}">
                <a16:creationId xmlns:a16="http://schemas.microsoft.com/office/drawing/2014/main" id="{62220AAF-614F-4039-9360-8647EBEA1079}"/>
              </a:ext>
            </a:extLst>
          </p:cNvPr>
          <p:cNvSpPr>
            <a:spLocks noGrp="1"/>
          </p:cNvSpPr>
          <p:nvPr>
            <p:ph idx="1"/>
          </p:nvPr>
        </p:nvSpPr>
        <p:spPr>
          <a:xfrm>
            <a:off x="9052211" y="1322982"/>
            <a:ext cx="2856985" cy="4885725"/>
          </a:xfrm>
        </p:spPr>
        <p:txBody>
          <a:bodyPr>
            <a:normAutofit/>
          </a:bodyPr>
          <a:lstStyle/>
          <a:p>
            <a:pPr marL="0" indent="0">
              <a:buNone/>
            </a:pPr>
            <a:r>
              <a:rPr lang="en-GB" dirty="0"/>
              <a:t>This is an example, taken from the first page of the calculation policy. </a:t>
            </a:r>
          </a:p>
          <a:p>
            <a:pPr marL="0" indent="0">
              <a:buNone/>
            </a:pPr>
            <a:endParaRPr lang="en-GB" dirty="0"/>
          </a:p>
          <a:p>
            <a:pPr marL="0" indent="0">
              <a:buNone/>
            </a:pPr>
            <a:r>
              <a:rPr lang="en-GB" dirty="0">
                <a:solidFill>
                  <a:srgbClr val="FF0000"/>
                </a:solidFill>
              </a:rPr>
              <a:t>Concrete</a:t>
            </a:r>
          </a:p>
          <a:p>
            <a:pPr marL="0" indent="0">
              <a:buNone/>
            </a:pPr>
            <a:r>
              <a:rPr lang="en-GB" dirty="0">
                <a:solidFill>
                  <a:srgbClr val="FF0000"/>
                </a:solidFill>
              </a:rPr>
              <a:t>Pictorial</a:t>
            </a:r>
          </a:p>
          <a:p>
            <a:pPr marL="0" indent="0">
              <a:buNone/>
            </a:pPr>
            <a:r>
              <a:rPr lang="en-GB" dirty="0">
                <a:solidFill>
                  <a:srgbClr val="FF0000"/>
                </a:solidFill>
              </a:rPr>
              <a:t>Abstract</a:t>
            </a:r>
          </a:p>
        </p:txBody>
      </p:sp>
      <p:pic>
        <p:nvPicPr>
          <p:cNvPr id="7" name="Picture 6">
            <a:extLst>
              <a:ext uri="{FF2B5EF4-FFF2-40B4-BE49-F238E27FC236}">
                <a16:creationId xmlns:a16="http://schemas.microsoft.com/office/drawing/2014/main" id="{560FC0C9-A81C-40F9-912A-987E29125BE6}"/>
              </a:ext>
            </a:extLst>
          </p:cNvPr>
          <p:cNvPicPr>
            <a:picLocks noChangeAspect="1"/>
          </p:cNvPicPr>
          <p:nvPr/>
        </p:nvPicPr>
        <p:blipFill>
          <a:blip r:embed="rId2"/>
          <a:stretch>
            <a:fillRect/>
          </a:stretch>
        </p:blipFill>
        <p:spPr>
          <a:xfrm>
            <a:off x="442824" y="1079134"/>
            <a:ext cx="8318532" cy="5373423"/>
          </a:xfrm>
          <a:prstGeom prst="rect">
            <a:avLst/>
          </a:prstGeom>
        </p:spPr>
      </p:pic>
    </p:spTree>
    <p:extLst>
      <p:ext uri="{BB962C8B-B14F-4D97-AF65-F5344CB8AC3E}">
        <p14:creationId xmlns:p14="http://schemas.microsoft.com/office/powerpoint/2010/main" val="95909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8F84B6-F4A0-4C2D-8880-896A723F0A24}"/>
              </a:ext>
            </a:extLst>
          </p:cNvPr>
          <p:cNvSpPr txBox="1">
            <a:spLocks/>
          </p:cNvSpPr>
          <p:nvPr/>
        </p:nvSpPr>
        <p:spPr>
          <a:xfrm>
            <a:off x="342900" y="33766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Calculation Policy</a:t>
            </a:r>
          </a:p>
        </p:txBody>
      </p:sp>
      <p:pic>
        <p:nvPicPr>
          <p:cNvPr id="5" name="Picture 4">
            <a:extLst>
              <a:ext uri="{FF2B5EF4-FFF2-40B4-BE49-F238E27FC236}">
                <a16:creationId xmlns:a16="http://schemas.microsoft.com/office/drawing/2014/main" id="{0FC44298-1530-40C8-8A20-37BBE8E3D1EE}"/>
              </a:ext>
            </a:extLst>
          </p:cNvPr>
          <p:cNvPicPr/>
          <p:nvPr/>
        </p:nvPicPr>
        <p:blipFill>
          <a:blip r:embed="rId2">
            <a:extLst>
              <a:ext uri="{28A0092B-C50C-407E-A947-70E740481C1C}">
                <a14:useLocalDpi xmlns:a14="http://schemas.microsoft.com/office/drawing/2010/main" val="0"/>
              </a:ext>
            </a:extLst>
          </a:blip>
          <a:stretch>
            <a:fillRect/>
          </a:stretch>
        </p:blipFill>
        <p:spPr>
          <a:xfrm>
            <a:off x="1695450" y="1000443"/>
            <a:ext cx="8336446" cy="5519895"/>
          </a:xfrm>
          <a:prstGeom prst="rect">
            <a:avLst/>
          </a:prstGeom>
        </p:spPr>
      </p:pic>
    </p:spTree>
    <p:extLst>
      <p:ext uri="{BB962C8B-B14F-4D97-AF65-F5344CB8AC3E}">
        <p14:creationId xmlns:p14="http://schemas.microsoft.com/office/powerpoint/2010/main" val="19408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56CF4-A00C-4B1C-88F6-F4CC1706EC43}"/>
              </a:ext>
            </a:extLst>
          </p:cNvPr>
          <p:cNvPicPr/>
          <p:nvPr/>
        </p:nvPicPr>
        <p:blipFill>
          <a:blip r:embed="rId2">
            <a:extLst>
              <a:ext uri="{28A0092B-C50C-407E-A947-70E740481C1C}">
                <a14:useLocalDpi xmlns:a14="http://schemas.microsoft.com/office/drawing/2010/main" val="0"/>
              </a:ext>
            </a:extLst>
          </a:blip>
          <a:stretch>
            <a:fillRect/>
          </a:stretch>
        </p:blipFill>
        <p:spPr>
          <a:xfrm>
            <a:off x="909444" y="309665"/>
            <a:ext cx="10373112" cy="6238669"/>
          </a:xfrm>
          <a:prstGeom prst="rect">
            <a:avLst/>
          </a:prstGeom>
        </p:spPr>
      </p:pic>
    </p:spTree>
    <p:extLst>
      <p:ext uri="{BB962C8B-B14F-4D97-AF65-F5344CB8AC3E}">
        <p14:creationId xmlns:p14="http://schemas.microsoft.com/office/powerpoint/2010/main" val="99359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Numbots</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5306933"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Number bonds</a:t>
            </a:r>
          </a:p>
        </p:txBody>
      </p:sp>
      <p:pic>
        <p:nvPicPr>
          <p:cNvPr id="8" name="Picture 7">
            <a:extLst>
              <a:ext uri="{FF2B5EF4-FFF2-40B4-BE49-F238E27FC236}">
                <a16:creationId xmlns:a16="http://schemas.microsoft.com/office/drawing/2014/main" id="{AB7DC3D2-BBD9-4B03-B866-D8F6976BE55F}"/>
              </a:ext>
            </a:extLst>
          </p:cNvPr>
          <p:cNvPicPr/>
          <p:nvPr/>
        </p:nvPicPr>
        <p:blipFill>
          <a:blip r:embed="rId2">
            <a:extLst>
              <a:ext uri="{28A0092B-C50C-407E-A947-70E740481C1C}">
                <a14:useLocalDpi xmlns:a14="http://schemas.microsoft.com/office/drawing/2010/main" val="0"/>
              </a:ext>
            </a:extLst>
          </a:blip>
          <a:stretch>
            <a:fillRect/>
          </a:stretch>
        </p:blipFill>
        <p:spPr>
          <a:xfrm>
            <a:off x="311989" y="1826962"/>
            <a:ext cx="5731510" cy="2508250"/>
          </a:xfrm>
          <a:prstGeom prst="rect">
            <a:avLst/>
          </a:prstGeom>
        </p:spPr>
      </p:pic>
      <p:pic>
        <p:nvPicPr>
          <p:cNvPr id="9" name="Picture 8">
            <a:extLst>
              <a:ext uri="{FF2B5EF4-FFF2-40B4-BE49-F238E27FC236}">
                <a16:creationId xmlns:a16="http://schemas.microsoft.com/office/drawing/2014/main" id="{BDB445CE-C087-463D-A409-FDD28A861BB6}"/>
              </a:ext>
            </a:extLst>
          </p:cNvPr>
          <p:cNvPicPr/>
          <p:nvPr/>
        </p:nvPicPr>
        <p:blipFill>
          <a:blip r:embed="rId3">
            <a:extLst>
              <a:ext uri="{28A0092B-C50C-407E-A947-70E740481C1C}">
                <a14:useLocalDpi xmlns:a14="http://schemas.microsoft.com/office/drawing/2010/main" val="0"/>
              </a:ext>
            </a:extLst>
          </a:blip>
          <a:stretch>
            <a:fillRect/>
          </a:stretch>
        </p:blipFill>
        <p:spPr>
          <a:xfrm>
            <a:off x="311989" y="4631138"/>
            <a:ext cx="5731510" cy="1836420"/>
          </a:xfrm>
          <a:prstGeom prst="rect">
            <a:avLst/>
          </a:prstGeom>
        </p:spPr>
      </p:pic>
      <p:pic>
        <p:nvPicPr>
          <p:cNvPr id="10" name="Picture 9">
            <a:extLst>
              <a:ext uri="{FF2B5EF4-FFF2-40B4-BE49-F238E27FC236}">
                <a16:creationId xmlns:a16="http://schemas.microsoft.com/office/drawing/2014/main" id="{69C8928C-1F0B-440D-81B6-AE1E22F6444F}"/>
              </a:ext>
            </a:extLst>
          </p:cNvPr>
          <p:cNvPicPr/>
          <p:nvPr/>
        </p:nvPicPr>
        <p:blipFill>
          <a:blip r:embed="rId4">
            <a:extLst>
              <a:ext uri="{28A0092B-C50C-407E-A947-70E740481C1C}">
                <a14:useLocalDpi xmlns:a14="http://schemas.microsoft.com/office/drawing/2010/main" val="0"/>
              </a:ext>
            </a:extLst>
          </a:blip>
          <a:stretch>
            <a:fillRect/>
          </a:stretch>
        </p:blipFill>
        <p:spPr>
          <a:xfrm>
            <a:off x="6148501" y="2227355"/>
            <a:ext cx="5731510" cy="1764665"/>
          </a:xfrm>
          <a:prstGeom prst="rect">
            <a:avLst/>
          </a:prstGeom>
        </p:spPr>
      </p:pic>
      <p:pic>
        <p:nvPicPr>
          <p:cNvPr id="11" name="Picture 10">
            <a:extLst>
              <a:ext uri="{FF2B5EF4-FFF2-40B4-BE49-F238E27FC236}">
                <a16:creationId xmlns:a16="http://schemas.microsoft.com/office/drawing/2014/main" id="{6BC2B2DA-7F2C-459C-8AE8-00CB6D8BB8F3}"/>
              </a:ext>
            </a:extLst>
          </p:cNvPr>
          <p:cNvPicPr/>
          <p:nvPr/>
        </p:nvPicPr>
        <p:blipFill>
          <a:blip r:embed="rId5">
            <a:extLst>
              <a:ext uri="{28A0092B-C50C-407E-A947-70E740481C1C}">
                <a14:useLocalDpi xmlns:a14="http://schemas.microsoft.com/office/drawing/2010/main" val="0"/>
              </a:ext>
            </a:extLst>
          </a:blip>
          <a:stretch>
            <a:fillRect/>
          </a:stretch>
        </p:blipFill>
        <p:spPr>
          <a:xfrm>
            <a:off x="6148501" y="4371655"/>
            <a:ext cx="5731510" cy="1784350"/>
          </a:xfrm>
          <a:prstGeom prst="rect">
            <a:avLst/>
          </a:prstGeom>
        </p:spPr>
      </p:pic>
      <p:pic>
        <p:nvPicPr>
          <p:cNvPr id="12" name="Picture 11">
            <a:extLst>
              <a:ext uri="{FF2B5EF4-FFF2-40B4-BE49-F238E27FC236}">
                <a16:creationId xmlns:a16="http://schemas.microsoft.com/office/drawing/2014/main" id="{82E52D79-F7B6-4DCB-99E9-893377E1C187}"/>
              </a:ext>
            </a:extLst>
          </p:cNvPr>
          <p:cNvPicPr/>
          <p:nvPr/>
        </p:nvPicPr>
        <p:blipFill>
          <a:blip r:embed="rId6">
            <a:extLst>
              <a:ext uri="{28A0092B-C50C-407E-A947-70E740481C1C}">
                <a14:useLocalDpi xmlns:a14="http://schemas.microsoft.com/office/drawing/2010/main" val="0"/>
              </a:ext>
            </a:extLst>
          </a:blip>
          <a:stretch>
            <a:fillRect/>
          </a:stretch>
        </p:blipFill>
        <p:spPr>
          <a:xfrm>
            <a:off x="7381461" y="162343"/>
            <a:ext cx="4393547" cy="1865240"/>
          </a:xfrm>
          <a:prstGeom prst="rect">
            <a:avLst/>
          </a:prstGeom>
        </p:spPr>
      </p:pic>
    </p:spTree>
    <p:extLst>
      <p:ext uri="{BB962C8B-B14F-4D97-AF65-F5344CB8AC3E}">
        <p14:creationId xmlns:p14="http://schemas.microsoft.com/office/powerpoint/2010/main" val="165867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Times Tables</a:t>
            </a:r>
          </a:p>
        </p:txBody>
      </p:sp>
      <p:pic>
        <p:nvPicPr>
          <p:cNvPr id="6" name="Picture 5">
            <a:extLst>
              <a:ext uri="{FF2B5EF4-FFF2-40B4-BE49-F238E27FC236}">
                <a16:creationId xmlns:a16="http://schemas.microsoft.com/office/drawing/2014/main" id="{DBBEA58F-F766-42AD-9B50-F1DE79B73A50}"/>
              </a:ext>
            </a:extLst>
          </p:cNvPr>
          <p:cNvPicPr>
            <a:picLocks noChangeAspect="1"/>
          </p:cNvPicPr>
          <p:nvPr/>
        </p:nvPicPr>
        <p:blipFill>
          <a:blip r:embed="rId2"/>
          <a:stretch>
            <a:fillRect/>
          </a:stretch>
        </p:blipFill>
        <p:spPr>
          <a:xfrm>
            <a:off x="1969544" y="1784210"/>
            <a:ext cx="8252912" cy="4811115"/>
          </a:xfrm>
          <a:prstGeom prst="rect">
            <a:avLst/>
          </a:prstGeom>
        </p:spPr>
      </p:pic>
      <p:sp>
        <p:nvSpPr>
          <p:cNvPr id="7" name="Arrow: Right 6">
            <a:extLst>
              <a:ext uri="{FF2B5EF4-FFF2-40B4-BE49-F238E27FC236}">
                <a16:creationId xmlns:a16="http://schemas.microsoft.com/office/drawing/2014/main" id="{BDBA7AC4-8681-4B0D-88BD-A34311A8D877}"/>
              </a:ext>
            </a:extLst>
          </p:cNvPr>
          <p:cNvSpPr/>
          <p:nvPr/>
        </p:nvSpPr>
        <p:spPr>
          <a:xfrm rot="11567081">
            <a:off x="6592842" y="3882075"/>
            <a:ext cx="4191396" cy="86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222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838200" y="1"/>
            <a:ext cx="10515600" cy="887896"/>
          </a:xfrm>
        </p:spPr>
        <p:txBody>
          <a:bodyPr/>
          <a:lstStyle/>
          <a:p>
            <a:r>
              <a:rPr lang="en-US" b="1" dirty="0">
                <a:latin typeface="+mn-lt"/>
              </a:rPr>
              <a:t>KS1 Maths</a:t>
            </a:r>
            <a:endParaRPr lang="en-GB" b="1"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838200" y="566910"/>
            <a:ext cx="6516095" cy="6291089"/>
          </a:xfrm>
        </p:spPr>
        <p:txBody>
          <a:bodyPr>
            <a:normAutofit/>
          </a:bodyPr>
          <a:lstStyle/>
          <a:p>
            <a:r>
              <a:rPr lang="en-US" dirty="0"/>
              <a:t>General curriculum overview</a:t>
            </a:r>
          </a:p>
          <a:p>
            <a:endParaRPr lang="en-US" sz="1100" dirty="0"/>
          </a:p>
          <a:p>
            <a:r>
              <a:rPr lang="en-US" dirty="0"/>
              <a:t>Expectations for the end of each year group</a:t>
            </a:r>
          </a:p>
          <a:p>
            <a:endParaRPr lang="en-US" sz="1100" dirty="0"/>
          </a:p>
          <a:p>
            <a:r>
              <a:rPr lang="en-US" dirty="0"/>
              <a:t>Calculation policy</a:t>
            </a:r>
          </a:p>
          <a:p>
            <a:pPr lvl="1"/>
            <a:r>
              <a:rPr lang="en-US" dirty="0"/>
              <a:t>Where to find it</a:t>
            </a:r>
          </a:p>
          <a:p>
            <a:pPr lvl="1"/>
            <a:r>
              <a:rPr lang="en-US" dirty="0"/>
              <a:t>How to use it</a:t>
            </a:r>
          </a:p>
          <a:p>
            <a:endParaRPr lang="en-US" sz="1100" dirty="0"/>
          </a:p>
          <a:p>
            <a:r>
              <a:rPr lang="en-US" dirty="0"/>
              <a:t>Arithmetic</a:t>
            </a:r>
          </a:p>
          <a:p>
            <a:pPr lvl="1"/>
            <a:r>
              <a:rPr lang="en-US" dirty="0"/>
              <a:t>Number bonds</a:t>
            </a:r>
          </a:p>
          <a:p>
            <a:pPr lvl="1"/>
            <a:r>
              <a:rPr lang="en-US" dirty="0"/>
              <a:t>Mental strategies</a:t>
            </a:r>
          </a:p>
          <a:p>
            <a:pPr marL="0" indent="0">
              <a:buNone/>
            </a:pPr>
            <a:endParaRPr lang="en-US" sz="1100" dirty="0"/>
          </a:p>
          <a:p>
            <a:r>
              <a:rPr lang="en-US" dirty="0" err="1"/>
              <a:t>Numbots</a:t>
            </a:r>
            <a:r>
              <a:rPr lang="en-US" dirty="0"/>
              <a:t> and TTRS</a:t>
            </a:r>
          </a:p>
          <a:p>
            <a:r>
              <a:rPr lang="en-US" dirty="0"/>
              <a:t>Help at home</a:t>
            </a:r>
          </a:p>
          <a:p>
            <a:endParaRPr lang="en-US" dirty="0"/>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482"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34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Times Tables</a:t>
            </a:r>
          </a:p>
        </p:txBody>
      </p:sp>
      <p:pic>
        <p:nvPicPr>
          <p:cNvPr id="8" name="Picture 7">
            <a:extLst>
              <a:ext uri="{FF2B5EF4-FFF2-40B4-BE49-F238E27FC236}">
                <a16:creationId xmlns:a16="http://schemas.microsoft.com/office/drawing/2014/main" id="{28ABC912-4A60-432C-A228-42B272BF5E58}"/>
              </a:ext>
            </a:extLst>
          </p:cNvPr>
          <p:cNvPicPr>
            <a:picLocks noChangeAspect="1"/>
          </p:cNvPicPr>
          <p:nvPr/>
        </p:nvPicPr>
        <p:blipFill>
          <a:blip r:embed="rId2"/>
          <a:stretch>
            <a:fillRect/>
          </a:stretch>
        </p:blipFill>
        <p:spPr>
          <a:xfrm>
            <a:off x="480486" y="3665447"/>
            <a:ext cx="5302086" cy="3026503"/>
          </a:xfrm>
          <a:prstGeom prst="rect">
            <a:avLst/>
          </a:prstGeom>
        </p:spPr>
      </p:pic>
      <p:pic>
        <p:nvPicPr>
          <p:cNvPr id="9" name="Picture 8">
            <a:extLst>
              <a:ext uri="{FF2B5EF4-FFF2-40B4-BE49-F238E27FC236}">
                <a16:creationId xmlns:a16="http://schemas.microsoft.com/office/drawing/2014/main" id="{1B4E8F56-D5D8-440A-9258-F639CAB38AB2}"/>
              </a:ext>
            </a:extLst>
          </p:cNvPr>
          <p:cNvPicPr>
            <a:picLocks noChangeAspect="1"/>
          </p:cNvPicPr>
          <p:nvPr/>
        </p:nvPicPr>
        <p:blipFill>
          <a:blip r:embed="rId3"/>
          <a:stretch>
            <a:fillRect/>
          </a:stretch>
        </p:blipFill>
        <p:spPr>
          <a:xfrm>
            <a:off x="6099555" y="365898"/>
            <a:ext cx="5581674" cy="3005059"/>
          </a:xfrm>
          <a:prstGeom prst="rect">
            <a:avLst/>
          </a:prstGeom>
        </p:spPr>
      </p:pic>
      <p:pic>
        <p:nvPicPr>
          <p:cNvPr id="10" name="Picture 9">
            <a:extLst>
              <a:ext uri="{FF2B5EF4-FFF2-40B4-BE49-F238E27FC236}">
                <a16:creationId xmlns:a16="http://schemas.microsoft.com/office/drawing/2014/main" id="{2B9DF17F-BE9C-4F60-BB71-B323CF9C6E00}"/>
              </a:ext>
            </a:extLst>
          </p:cNvPr>
          <p:cNvPicPr>
            <a:picLocks noChangeAspect="1"/>
          </p:cNvPicPr>
          <p:nvPr/>
        </p:nvPicPr>
        <p:blipFill>
          <a:blip r:embed="rId4"/>
          <a:stretch>
            <a:fillRect/>
          </a:stretch>
        </p:blipFill>
        <p:spPr>
          <a:xfrm>
            <a:off x="6096000" y="3665447"/>
            <a:ext cx="5615514" cy="3026504"/>
          </a:xfrm>
          <a:prstGeom prst="rect">
            <a:avLst/>
          </a:prstGeom>
        </p:spPr>
      </p:pic>
    </p:spTree>
    <p:extLst>
      <p:ext uri="{BB962C8B-B14F-4D97-AF65-F5344CB8AC3E}">
        <p14:creationId xmlns:p14="http://schemas.microsoft.com/office/powerpoint/2010/main" val="2999998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Times Tables</a:t>
            </a:r>
          </a:p>
        </p:txBody>
      </p:sp>
      <p:pic>
        <p:nvPicPr>
          <p:cNvPr id="6" name="Picture 5">
            <a:extLst>
              <a:ext uri="{FF2B5EF4-FFF2-40B4-BE49-F238E27FC236}">
                <a16:creationId xmlns:a16="http://schemas.microsoft.com/office/drawing/2014/main" id="{DBBEA58F-F766-42AD-9B50-F1DE79B73A50}"/>
              </a:ext>
            </a:extLst>
          </p:cNvPr>
          <p:cNvPicPr>
            <a:picLocks noChangeAspect="1"/>
          </p:cNvPicPr>
          <p:nvPr/>
        </p:nvPicPr>
        <p:blipFill>
          <a:blip r:embed="rId2"/>
          <a:stretch>
            <a:fillRect/>
          </a:stretch>
        </p:blipFill>
        <p:spPr>
          <a:xfrm>
            <a:off x="1969544" y="1645440"/>
            <a:ext cx="8252912" cy="4811115"/>
          </a:xfrm>
          <a:prstGeom prst="rect">
            <a:avLst/>
          </a:prstGeom>
        </p:spPr>
      </p:pic>
      <p:sp>
        <p:nvSpPr>
          <p:cNvPr id="7" name="Arrow: Right 6">
            <a:extLst>
              <a:ext uri="{FF2B5EF4-FFF2-40B4-BE49-F238E27FC236}">
                <a16:creationId xmlns:a16="http://schemas.microsoft.com/office/drawing/2014/main" id="{BDBA7AC4-8681-4B0D-88BD-A34311A8D877}"/>
              </a:ext>
            </a:extLst>
          </p:cNvPr>
          <p:cNvSpPr/>
          <p:nvPr/>
        </p:nvSpPr>
        <p:spPr>
          <a:xfrm rot="11567081">
            <a:off x="8906928" y="4096115"/>
            <a:ext cx="2903665" cy="861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309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Times Tables</a:t>
            </a:r>
          </a:p>
        </p:txBody>
      </p:sp>
      <p:sp>
        <p:nvSpPr>
          <p:cNvPr id="6" name="Content Placeholder 2">
            <a:extLst>
              <a:ext uri="{FF2B5EF4-FFF2-40B4-BE49-F238E27FC236}">
                <a16:creationId xmlns:a16="http://schemas.microsoft.com/office/drawing/2014/main" id="{6EFEA0DB-6356-4CA0-8BA0-F65CAFC8A692}"/>
              </a:ext>
            </a:extLst>
          </p:cNvPr>
          <p:cNvSpPr txBox="1">
            <a:spLocks/>
          </p:cNvSpPr>
          <p:nvPr/>
        </p:nvSpPr>
        <p:spPr>
          <a:xfrm>
            <a:off x="543254" y="2004586"/>
            <a:ext cx="11243975" cy="1325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a:t>Year 1 – counting patterns</a:t>
            </a:r>
          </a:p>
          <a:p>
            <a:pPr marL="0" indent="0">
              <a:buFont typeface="Arial" panose="020B0604020202020204" pitchFamily="34" charset="0"/>
              <a:buNone/>
            </a:pPr>
            <a:r>
              <a:rPr lang="en-GB" sz="3200" dirty="0"/>
              <a:t>Year 2 – quick recall of times tables (10, 5, 2) and counting in 3s</a:t>
            </a:r>
          </a:p>
          <a:p>
            <a:pPr marL="0" indent="0">
              <a:buFont typeface="Arial" panose="020B0604020202020204" pitchFamily="34" charset="0"/>
              <a:buNone/>
            </a:pPr>
            <a:endParaRPr lang="en-GB" sz="4000" dirty="0"/>
          </a:p>
        </p:txBody>
      </p:sp>
      <p:pic>
        <p:nvPicPr>
          <p:cNvPr id="7" name="Picture 6">
            <a:extLst>
              <a:ext uri="{FF2B5EF4-FFF2-40B4-BE49-F238E27FC236}">
                <a16:creationId xmlns:a16="http://schemas.microsoft.com/office/drawing/2014/main" id="{AAF0BEBA-27A8-437E-9980-D838F3F7F903}"/>
              </a:ext>
            </a:extLst>
          </p:cNvPr>
          <p:cNvPicPr>
            <a:picLocks noChangeAspect="1"/>
          </p:cNvPicPr>
          <p:nvPr/>
        </p:nvPicPr>
        <p:blipFill>
          <a:blip r:embed="rId2"/>
          <a:stretch>
            <a:fillRect/>
          </a:stretch>
        </p:blipFill>
        <p:spPr>
          <a:xfrm>
            <a:off x="543255" y="3578507"/>
            <a:ext cx="11243975" cy="637454"/>
          </a:xfrm>
          <a:prstGeom prst="rect">
            <a:avLst/>
          </a:prstGeom>
        </p:spPr>
      </p:pic>
      <p:pic>
        <p:nvPicPr>
          <p:cNvPr id="1026" name="Picture 2" descr="creativemaths4all">
            <a:extLst>
              <a:ext uri="{FF2B5EF4-FFF2-40B4-BE49-F238E27FC236}">
                <a16:creationId xmlns:a16="http://schemas.microsoft.com/office/drawing/2014/main" id="{EB4F8C8A-CD81-4B71-8793-1C806079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35" y="4423624"/>
            <a:ext cx="9899374" cy="228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5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BEB1A-07FD-49F7-BF49-623734283962}"/>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Multiplication</a:t>
            </a:r>
          </a:p>
        </p:txBody>
      </p:sp>
      <p:sp>
        <p:nvSpPr>
          <p:cNvPr id="3" name="Title 1">
            <a:extLst>
              <a:ext uri="{FF2B5EF4-FFF2-40B4-BE49-F238E27FC236}">
                <a16:creationId xmlns:a16="http://schemas.microsoft.com/office/drawing/2014/main" id="{EA76AA8A-2E36-4624-967B-76AC5589FADF}"/>
              </a:ext>
            </a:extLst>
          </p:cNvPr>
          <p:cNvSpPr txBox="1">
            <a:spLocks/>
          </p:cNvSpPr>
          <p:nvPr/>
        </p:nvSpPr>
        <p:spPr>
          <a:xfrm>
            <a:off x="311989" y="940548"/>
            <a:ext cx="3500455" cy="7048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Times Tables</a:t>
            </a:r>
          </a:p>
        </p:txBody>
      </p:sp>
      <p:sp>
        <p:nvSpPr>
          <p:cNvPr id="5" name="Rectangle 4">
            <a:extLst>
              <a:ext uri="{FF2B5EF4-FFF2-40B4-BE49-F238E27FC236}">
                <a16:creationId xmlns:a16="http://schemas.microsoft.com/office/drawing/2014/main" id="{33468A35-8BE0-4301-8566-2A14B3B0E340}"/>
              </a:ext>
            </a:extLst>
          </p:cNvPr>
          <p:cNvSpPr/>
          <p:nvPr/>
        </p:nvSpPr>
        <p:spPr>
          <a:xfrm>
            <a:off x="838200" y="1870030"/>
            <a:ext cx="10515599" cy="4436920"/>
          </a:xfrm>
          <a:prstGeom prst="rect">
            <a:avLst/>
          </a:prstGeom>
        </p:spPr>
        <p:txBody>
          <a:bodyPr wrap="square">
            <a:spAutoFit/>
          </a:bodyPr>
          <a:lstStyle/>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Chanting and singing (old-fashioned, but effective!)</a:t>
            </a:r>
            <a:endParaRPr lang="en-GB" sz="24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Listening to and signing along to times tables songs (many can be found on </a:t>
            </a:r>
            <a:r>
              <a:rPr lang="en-GB" sz="2400" dirty="0" err="1">
                <a:ea typeface="Calibri" panose="020F0502020204030204" pitchFamily="34" charset="0"/>
                <a:cs typeface="Times New Roman" panose="02020603050405020304" pitchFamily="18" charset="0"/>
              </a:rPr>
              <a:t>Youtube</a:t>
            </a:r>
            <a:r>
              <a:rPr lang="en-GB" sz="2400" dirty="0">
                <a:ea typeface="Calibri" panose="020F0502020204030204" pitchFamily="34" charset="0"/>
                <a:cs typeface="Times New Roman" panose="02020603050405020304" pitchFamily="18" charset="0"/>
              </a:rPr>
              <a:t> - but worth an adult watching them first to check the content. Also BBC </a:t>
            </a:r>
            <a:r>
              <a:rPr lang="en-GB" sz="2400" dirty="0" err="1">
                <a:ea typeface="Calibri" panose="020F0502020204030204" pitchFamily="34" charset="0"/>
                <a:cs typeface="Times New Roman" panose="02020603050405020304" pitchFamily="18" charset="0"/>
              </a:rPr>
              <a:t>Supermovers</a:t>
            </a:r>
            <a:r>
              <a:rPr lang="en-GB" sz="2400" dirty="0">
                <a:ea typeface="Calibri" panose="020F0502020204030204" pitchFamily="34" charset="0"/>
                <a:cs typeface="Times New Roman" panose="02020603050405020304" pitchFamily="18" charset="0"/>
              </a:rPr>
              <a:t> has some catchy songs!)</a:t>
            </a:r>
            <a:endParaRPr lang="en-GB" sz="24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Writing the number patterns down and writing them in and out of order.</a:t>
            </a:r>
            <a:endParaRPr lang="en-GB" sz="2400"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en-GB" sz="2400" dirty="0">
                <a:ea typeface="Calibri" panose="020F0502020204030204" pitchFamily="34" charset="0"/>
                <a:cs typeface="Times New Roman" panose="02020603050405020304" pitchFamily="18" charset="0"/>
              </a:rPr>
              <a:t>Making a set of number cards labelled 1-12, shuffling them, turning them over one at a time and multiplying it by the table being learnt. </a:t>
            </a:r>
            <a:endParaRPr lang="en-GB" sz="2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400" dirty="0">
                <a:ea typeface="Calibri" panose="020F0502020204030204" pitchFamily="34" charset="0"/>
                <a:cs typeface="Times New Roman" panose="02020603050405020304" pitchFamily="18" charset="0"/>
              </a:rPr>
              <a:t>- Quick fire questions on the way to school! Get your child to write the answers down first and then use that to find the answers quickly yourself if you aren’t confident.</a:t>
            </a:r>
            <a:endParaRPr lang="en-GB"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41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8686170-5E70-46D1-B00C-9C49F3F43169}"/>
              </a:ext>
            </a:extLst>
          </p:cNvPr>
          <p:cNvSpPr txBox="1">
            <a:spLocks/>
          </p:cNvSpPr>
          <p:nvPr/>
        </p:nvSpPr>
        <p:spPr>
          <a:xfrm>
            <a:off x="722243" y="1207882"/>
            <a:ext cx="7093535" cy="3181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t>Maths</a:t>
            </a:r>
            <a:r>
              <a:rPr lang="en-US" sz="2400" dirty="0"/>
              <a:t> is everywhere and must be made real for children! While we deliver formal </a:t>
            </a:r>
            <a:r>
              <a:rPr lang="en-US" sz="2400" dirty="0" err="1"/>
              <a:t>maths</a:t>
            </a:r>
            <a:r>
              <a:rPr lang="en-US" sz="2400" dirty="0"/>
              <a:t> lessons in school, it is difficult for children to appreciate the role this knowledge has in everyday life. We can tell them the knowledge they need but children often cement understanding when they regularly experience </a:t>
            </a:r>
            <a:r>
              <a:rPr lang="en-US" sz="2400" dirty="0" err="1"/>
              <a:t>maths</a:t>
            </a:r>
            <a:r>
              <a:rPr lang="en-US" sz="2400" dirty="0"/>
              <a:t> first hand. </a:t>
            </a:r>
          </a:p>
          <a:p>
            <a:pPr marL="0" indent="0">
              <a:buFont typeface="Arial" panose="020B0604020202020204" pitchFamily="34" charset="0"/>
              <a:buNone/>
            </a:pPr>
            <a:r>
              <a:rPr lang="en-US" sz="2400" dirty="0"/>
              <a:t>Encourage your child to recognise the maths around them daily. </a:t>
            </a:r>
            <a:endParaRPr lang="en-GB" sz="2400" dirty="0"/>
          </a:p>
        </p:txBody>
      </p:sp>
      <p:pic>
        <p:nvPicPr>
          <p:cNvPr id="3" name="Picture 2">
            <a:extLst>
              <a:ext uri="{FF2B5EF4-FFF2-40B4-BE49-F238E27FC236}">
                <a16:creationId xmlns:a16="http://schemas.microsoft.com/office/drawing/2014/main" id="{C037F705-1FA1-4CB0-B07D-DDE8D037DF1F}"/>
              </a:ext>
            </a:extLst>
          </p:cNvPr>
          <p:cNvPicPr>
            <a:picLocks noChangeAspect="1"/>
          </p:cNvPicPr>
          <p:nvPr/>
        </p:nvPicPr>
        <p:blipFill>
          <a:blip r:embed="rId2"/>
          <a:stretch>
            <a:fillRect/>
          </a:stretch>
        </p:blipFill>
        <p:spPr>
          <a:xfrm>
            <a:off x="3416163" y="4623446"/>
            <a:ext cx="6858000" cy="2047875"/>
          </a:xfrm>
          <a:prstGeom prst="rect">
            <a:avLst/>
          </a:prstGeom>
        </p:spPr>
      </p:pic>
      <p:pic>
        <p:nvPicPr>
          <p:cNvPr id="4" name="Picture 3">
            <a:extLst>
              <a:ext uri="{FF2B5EF4-FFF2-40B4-BE49-F238E27FC236}">
                <a16:creationId xmlns:a16="http://schemas.microsoft.com/office/drawing/2014/main" id="{F0195C15-7161-4A03-BD47-3927666700FD}"/>
              </a:ext>
            </a:extLst>
          </p:cNvPr>
          <p:cNvPicPr>
            <a:picLocks noChangeAspect="1"/>
          </p:cNvPicPr>
          <p:nvPr/>
        </p:nvPicPr>
        <p:blipFill>
          <a:blip r:embed="rId3"/>
          <a:stretch>
            <a:fillRect/>
          </a:stretch>
        </p:blipFill>
        <p:spPr>
          <a:xfrm>
            <a:off x="8574123" y="441230"/>
            <a:ext cx="2133682" cy="3789125"/>
          </a:xfrm>
          <a:prstGeom prst="rect">
            <a:avLst/>
          </a:prstGeom>
        </p:spPr>
      </p:pic>
      <p:sp>
        <p:nvSpPr>
          <p:cNvPr id="5" name="Oval Callout 5">
            <a:extLst>
              <a:ext uri="{FF2B5EF4-FFF2-40B4-BE49-F238E27FC236}">
                <a16:creationId xmlns:a16="http://schemas.microsoft.com/office/drawing/2014/main" id="{0F95161A-35FE-41F5-8766-AB67B2E34378}"/>
              </a:ext>
            </a:extLst>
          </p:cNvPr>
          <p:cNvSpPr/>
          <p:nvPr/>
        </p:nvSpPr>
        <p:spPr>
          <a:xfrm rot="889937">
            <a:off x="9643021" y="2005739"/>
            <a:ext cx="2509649" cy="1713123"/>
          </a:xfrm>
          <a:prstGeom prst="wedgeEllipseCallout">
            <a:avLst>
              <a:gd name="adj1" fmla="val -32875"/>
              <a:gd name="adj2" fmla="val 74074"/>
            </a:avLst>
          </a:prstGeom>
          <a:solidFill>
            <a:schemeClr val="accent1">
              <a:lumMod val="40000"/>
              <a:lumOff val="6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If it takes us 5 minutes longer, what time will we arrive? </a:t>
            </a:r>
          </a:p>
        </p:txBody>
      </p:sp>
      <p:sp>
        <p:nvSpPr>
          <p:cNvPr id="6" name="Title 1">
            <a:extLst>
              <a:ext uri="{FF2B5EF4-FFF2-40B4-BE49-F238E27FC236}">
                <a16:creationId xmlns:a16="http://schemas.microsoft.com/office/drawing/2014/main" id="{CD18523A-B3D2-4AC5-86E6-6D5AFE5EA004}"/>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Incidental Maths</a:t>
            </a:r>
          </a:p>
        </p:txBody>
      </p:sp>
    </p:spTree>
    <p:extLst>
      <p:ext uri="{BB962C8B-B14F-4D97-AF65-F5344CB8AC3E}">
        <p14:creationId xmlns:p14="http://schemas.microsoft.com/office/powerpoint/2010/main" val="3458287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D18523A-B3D2-4AC5-86E6-6D5AFE5EA004}"/>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Incidental Maths</a:t>
            </a:r>
          </a:p>
        </p:txBody>
      </p:sp>
      <p:sp>
        <p:nvSpPr>
          <p:cNvPr id="7" name="Content Placeholder 2">
            <a:extLst>
              <a:ext uri="{FF2B5EF4-FFF2-40B4-BE49-F238E27FC236}">
                <a16:creationId xmlns:a16="http://schemas.microsoft.com/office/drawing/2014/main" id="{565D3D14-0B96-4280-9351-22A146BD3D61}"/>
              </a:ext>
            </a:extLst>
          </p:cNvPr>
          <p:cNvSpPr txBox="1">
            <a:spLocks/>
          </p:cNvSpPr>
          <p:nvPr/>
        </p:nvSpPr>
        <p:spPr>
          <a:xfrm>
            <a:off x="311989" y="1432644"/>
            <a:ext cx="9281781" cy="50297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Children see maths in their daily lives routinely and the best way to learn is to help children identify these. For example:</a:t>
            </a:r>
          </a:p>
          <a:p>
            <a:pPr>
              <a:buFontTx/>
              <a:buChar char="-"/>
            </a:pPr>
            <a:r>
              <a:rPr lang="en-GB" dirty="0"/>
              <a:t>Finding and discussing shapes in and around the house or when you’re out and about (road signs, shapes in nature).</a:t>
            </a:r>
          </a:p>
          <a:p>
            <a:pPr>
              <a:buFontTx/>
              <a:buChar char="-"/>
            </a:pPr>
            <a:r>
              <a:rPr lang="en-GB" dirty="0"/>
              <a:t>Allowing children to be hands-on and do the measuring when cooking and baking. This includes them reading scales and counting out quantities.</a:t>
            </a:r>
          </a:p>
          <a:p>
            <a:pPr>
              <a:buFontTx/>
              <a:buChar char="-"/>
            </a:pPr>
            <a:r>
              <a:rPr lang="en-GB" dirty="0"/>
              <a:t>Telling the time (half past and o’clock in Year 1, nearest quarter of an hour for Year 2 and nearest 5 minutes as a GDS Year 2).</a:t>
            </a:r>
          </a:p>
          <a:p>
            <a:pPr>
              <a:buFontTx/>
              <a:buChar char="-"/>
            </a:pPr>
            <a:r>
              <a:rPr lang="en-GB" dirty="0"/>
              <a:t>Sharing out sweets – linking to multiplication, division and fractions. </a:t>
            </a:r>
          </a:p>
          <a:p>
            <a:pPr>
              <a:buFontTx/>
              <a:buChar char="-"/>
            </a:pPr>
            <a:r>
              <a:rPr lang="en-GB" dirty="0"/>
              <a:t>Play hit the button - </a:t>
            </a:r>
            <a:r>
              <a:rPr lang="en-GB" dirty="0">
                <a:hlinkClick r:id="rId2"/>
              </a:rPr>
              <a:t>https://www.topmarks.co.uk/maths-games/hit-the-button</a:t>
            </a:r>
            <a:endParaRPr lang="en-GB" dirty="0"/>
          </a:p>
        </p:txBody>
      </p:sp>
      <p:pic>
        <p:nvPicPr>
          <p:cNvPr id="10" name="Picture 9">
            <a:extLst>
              <a:ext uri="{FF2B5EF4-FFF2-40B4-BE49-F238E27FC236}">
                <a16:creationId xmlns:a16="http://schemas.microsoft.com/office/drawing/2014/main" id="{23EADB6B-D650-4DC6-829E-20D833741A08}"/>
              </a:ext>
            </a:extLst>
          </p:cNvPr>
          <p:cNvPicPr>
            <a:picLocks noChangeAspect="1"/>
          </p:cNvPicPr>
          <p:nvPr/>
        </p:nvPicPr>
        <p:blipFill>
          <a:blip r:embed="rId3"/>
          <a:stretch>
            <a:fillRect/>
          </a:stretch>
        </p:blipFill>
        <p:spPr>
          <a:xfrm>
            <a:off x="10185371" y="2417029"/>
            <a:ext cx="1876425" cy="1857375"/>
          </a:xfrm>
          <a:prstGeom prst="rect">
            <a:avLst/>
          </a:prstGeom>
        </p:spPr>
      </p:pic>
      <p:pic>
        <p:nvPicPr>
          <p:cNvPr id="2050" name="Picture 2" descr="How to Measure Ingredients (Wet and Dry) VIDEO - NatashasKitchen.com">
            <a:extLst>
              <a:ext uri="{FF2B5EF4-FFF2-40B4-BE49-F238E27FC236}">
                <a16:creationId xmlns:a16="http://schemas.microsoft.com/office/drawing/2014/main" id="{8BEAB8B5-24C1-4DCC-B10D-30951F882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6435" y="4727671"/>
            <a:ext cx="3315361" cy="18676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s Dallas (@MsDallas2020) / Twitter">
            <a:extLst>
              <a:ext uri="{FF2B5EF4-FFF2-40B4-BE49-F238E27FC236}">
                <a16:creationId xmlns:a16="http://schemas.microsoft.com/office/drawing/2014/main" id="{3C3CBDEA-03AE-47DC-8AE1-1AA96AE08B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9162" y="154784"/>
            <a:ext cx="2415079" cy="180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F3CDF-69E4-4EC0-A3C6-2F11165A038A}"/>
              </a:ext>
            </a:extLst>
          </p:cNvPr>
          <p:cNvPicPr>
            <a:picLocks noChangeAspect="1"/>
          </p:cNvPicPr>
          <p:nvPr/>
        </p:nvPicPr>
        <p:blipFill>
          <a:blip r:embed="rId2"/>
          <a:stretch>
            <a:fillRect/>
          </a:stretch>
        </p:blipFill>
        <p:spPr>
          <a:xfrm rot="20752071">
            <a:off x="3843969" y="1270926"/>
            <a:ext cx="3451638" cy="5015974"/>
          </a:xfrm>
          <a:prstGeom prst="rect">
            <a:avLst/>
          </a:prstGeom>
        </p:spPr>
      </p:pic>
      <p:sp>
        <p:nvSpPr>
          <p:cNvPr id="3" name="Title 1">
            <a:extLst>
              <a:ext uri="{FF2B5EF4-FFF2-40B4-BE49-F238E27FC236}">
                <a16:creationId xmlns:a16="http://schemas.microsoft.com/office/drawing/2014/main" id="{FE309673-2696-4472-93FF-87FA7B664276}"/>
              </a:ext>
            </a:extLst>
          </p:cNvPr>
          <p:cNvSpPr txBox="1">
            <a:spLocks/>
          </p:cNvSpPr>
          <p:nvPr/>
        </p:nvSpPr>
        <p:spPr>
          <a:xfrm>
            <a:off x="311989" y="2626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Thanks for listening!</a:t>
            </a:r>
          </a:p>
        </p:txBody>
      </p:sp>
      <p:pic>
        <p:nvPicPr>
          <p:cNvPr id="4" name="Picture 3">
            <a:extLst>
              <a:ext uri="{FF2B5EF4-FFF2-40B4-BE49-F238E27FC236}">
                <a16:creationId xmlns:a16="http://schemas.microsoft.com/office/drawing/2014/main" id="{DF8CF549-681D-4ECB-A46D-A6D6CF40567E}"/>
              </a:ext>
            </a:extLst>
          </p:cNvPr>
          <p:cNvPicPr>
            <a:picLocks noChangeAspect="1"/>
          </p:cNvPicPr>
          <p:nvPr/>
        </p:nvPicPr>
        <p:blipFill>
          <a:blip r:embed="rId3"/>
          <a:stretch>
            <a:fillRect/>
          </a:stretch>
        </p:blipFill>
        <p:spPr>
          <a:xfrm rot="1125964">
            <a:off x="7481904" y="822978"/>
            <a:ext cx="3719503" cy="5212043"/>
          </a:xfrm>
          <a:prstGeom prst="rect">
            <a:avLst/>
          </a:prstGeom>
        </p:spPr>
      </p:pic>
    </p:spTree>
    <p:extLst>
      <p:ext uri="{BB962C8B-B14F-4D97-AF65-F5344CB8AC3E}">
        <p14:creationId xmlns:p14="http://schemas.microsoft.com/office/powerpoint/2010/main" val="310912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11989" y="0"/>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1</a:t>
            </a:r>
          </a:p>
        </p:txBody>
      </p:sp>
      <p:pic>
        <p:nvPicPr>
          <p:cNvPr id="6" name="Picture 5">
            <a:extLst>
              <a:ext uri="{FF2B5EF4-FFF2-40B4-BE49-F238E27FC236}">
                <a16:creationId xmlns:a16="http://schemas.microsoft.com/office/drawing/2014/main" id="{6A0BE1C9-A975-4809-9CA3-9BAF12A10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438" y="788885"/>
            <a:ext cx="7997124" cy="6002854"/>
          </a:xfrm>
          <a:prstGeom prst="rect">
            <a:avLst/>
          </a:prstGeom>
        </p:spPr>
      </p:pic>
    </p:spTree>
    <p:extLst>
      <p:ext uri="{BB962C8B-B14F-4D97-AF65-F5344CB8AC3E}">
        <p14:creationId xmlns:p14="http://schemas.microsoft.com/office/powerpoint/2010/main" val="84667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11989" y="0"/>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1</a:t>
            </a:r>
          </a:p>
        </p:txBody>
      </p:sp>
      <p:pic>
        <p:nvPicPr>
          <p:cNvPr id="4" name="Picture 3">
            <a:extLst>
              <a:ext uri="{FF2B5EF4-FFF2-40B4-BE49-F238E27FC236}">
                <a16:creationId xmlns:a16="http://schemas.microsoft.com/office/drawing/2014/main" id="{674451B8-A264-4A2A-A66F-2A41BDECF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46" y="788885"/>
            <a:ext cx="10134508" cy="5494306"/>
          </a:xfrm>
          <a:prstGeom prst="rect">
            <a:avLst/>
          </a:prstGeom>
        </p:spPr>
      </p:pic>
    </p:spTree>
    <p:extLst>
      <p:ext uri="{BB962C8B-B14F-4D97-AF65-F5344CB8AC3E}">
        <p14:creationId xmlns:p14="http://schemas.microsoft.com/office/powerpoint/2010/main" val="256559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78250" y="27829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2</a:t>
            </a:r>
          </a:p>
        </p:txBody>
      </p:sp>
      <p:pic>
        <p:nvPicPr>
          <p:cNvPr id="5" name="Picture 4">
            <a:extLst>
              <a:ext uri="{FF2B5EF4-FFF2-40B4-BE49-F238E27FC236}">
                <a16:creationId xmlns:a16="http://schemas.microsoft.com/office/drawing/2014/main" id="{C93E61BB-E945-438C-A692-A439299BA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705" y="911539"/>
            <a:ext cx="7630590" cy="5668166"/>
          </a:xfrm>
          <a:prstGeom prst="rect">
            <a:avLst/>
          </a:prstGeom>
        </p:spPr>
      </p:pic>
    </p:spTree>
    <p:extLst>
      <p:ext uri="{BB962C8B-B14F-4D97-AF65-F5344CB8AC3E}">
        <p14:creationId xmlns:p14="http://schemas.microsoft.com/office/powerpoint/2010/main" val="210995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D06C-5BA8-420A-A9E3-4D9905521AA6}"/>
              </a:ext>
            </a:extLst>
          </p:cNvPr>
          <p:cNvSpPr txBox="1">
            <a:spLocks/>
          </p:cNvSpPr>
          <p:nvPr/>
        </p:nvSpPr>
        <p:spPr>
          <a:xfrm>
            <a:off x="378250" y="278295"/>
            <a:ext cx="10515600" cy="788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mn-lt"/>
              </a:rPr>
              <a:t>Maths Curriculum Overview – Year 2</a:t>
            </a:r>
          </a:p>
        </p:txBody>
      </p:sp>
      <p:pic>
        <p:nvPicPr>
          <p:cNvPr id="4" name="Picture 3">
            <a:extLst>
              <a:ext uri="{FF2B5EF4-FFF2-40B4-BE49-F238E27FC236}">
                <a16:creationId xmlns:a16="http://schemas.microsoft.com/office/drawing/2014/main" id="{79BBB6D8-2C47-4965-A494-2AA1DB52D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255" y="902583"/>
            <a:ext cx="8042589" cy="5677122"/>
          </a:xfrm>
          <a:prstGeom prst="rect">
            <a:avLst/>
          </a:prstGeom>
        </p:spPr>
      </p:pic>
    </p:spTree>
    <p:extLst>
      <p:ext uri="{BB962C8B-B14F-4D97-AF65-F5344CB8AC3E}">
        <p14:creationId xmlns:p14="http://schemas.microsoft.com/office/powerpoint/2010/main" val="233440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838200" y="1"/>
            <a:ext cx="10515600" cy="887896"/>
          </a:xfrm>
        </p:spPr>
        <p:txBody>
          <a:bodyPr/>
          <a:lstStyle/>
          <a:p>
            <a:r>
              <a:rPr lang="en-US" b="1" u="sng" dirty="0">
                <a:latin typeface="+mn-lt"/>
              </a:rPr>
              <a:t>KS1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321365" y="887897"/>
            <a:ext cx="11353800" cy="5605667"/>
          </a:xfrm>
        </p:spPr>
        <p:txBody>
          <a:bodyPr>
            <a:normAutofit/>
          </a:bodyPr>
          <a:lstStyle/>
          <a:p>
            <a:pPr marL="0" indent="0">
              <a:buNone/>
            </a:pPr>
            <a:r>
              <a:rPr lang="en-US" b="1" dirty="0"/>
              <a:t>End of Year R expectations:</a:t>
            </a:r>
          </a:p>
          <a:p>
            <a:pPr>
              <a:buFontTx/>
              <a:buChar char="-"/>
            </a:pPr>
            <a:r>
              <a:rPr lang="en-US" dirty="0"/>
              <a:t>Deep understanding of numbers to 10 – quantity, value, touch- counting, recognition, ordering, writing</a:t>
            </a:r>
          </a:p>
          <a:p>
            <a:pPr>
              <a:buFontTx/>
              <a:buChar char="-"/>
            </a:pPr>
            <a:r>
              <a:rPr lang="en-US" dirty="0"/>
              <a:t>Composition of numbers and simple calculations – 5 can be 1 and 4, 2 and 3, 3 and 2, 4 and 1</a:t>
            </a:r>
          </a:p>
          <a:p>
            <a:pPr>
              <a:buFontTx/>
              <a:buChar char="-"/>
            </a:pPr>
            <a:r>
              <a:rPr lang="en-US" dirty="0"/>
              <a:t>Instantly recognise quantities up to 5 without counting</a:t>
            </a:r>
          </a:p>
          <a:p>
            <a:pPr>
              <a:buFontTx/>
              <a:buChar char="-"/>
            </a:pPr>
            <a:r>
              <a:rPr lang="en-US" dirty="0"/>
              <a:t>Automatically recall number bonds to 5 (including subtraction) and some number bonds to 10, including doubling facts</a:t>
            </a:r>
          </a:p>
          <a:p>
            <a:pPr>
              <a:buFontTx/>
              <a:buChar char="-"/>
            </a:pPr>
            <a:r>
              <a:rPr lang="en-US" dirty="0"/>
              <a:t>Verbally count beyond 20 (including odd and even)</a:t>
            </a:r>
          </a:p>
          <a:p>
            <a:pPr>
              <a:buFontTx/>
              <a:buChar char="-"/>
            </a:pPr>
            <a:r>
              <a:rPr lang="en-US" dirty="0"/>
              <a:t>Compare quantities up to 10 – greater than, less than, </a:t>
            </a:r>
          </a:p>
          <a:p>
            <a:pPr marL="0" indent="0">
              <a:buNone/>
            </a:pPr>
            <a:r>
              <a:rPr lang="en-US" dirty="0"/>
              <a:t>    same as/equal to</a:t>
            </a:r>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482"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39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838200" y="1"/>
            <a:ext cx="10515600" cy="887896"/>
          </a:xfrm>
        </p:spPr>
        <p:txBody>
          <a:bodyPr/>
          <a:lstStyle/>
          <a:p>
            <a:r>
              <a:rPr lang="en-US" b="1" u="sng" dirty="0">
                <a:latin typeface="+mn-lt"/>
              </a:rPr>
              <a:t>KS1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321365" y="887897"/>
            <a:ext cx="11353800" cy="5605667"/>
          </a:xfrm>
        </p:spPr>
        <p:txBody>
          <a:bodyPr>
            <a:normAutofit lnSpcReduction="10000"/>
          </a:bodyPr>
          <a:lstStyle/>
          <a:p>
            <a:pPr marL="0" indent="0">
              <a:buNone/>
            </a:pPr>
            <a:r>
              <a:rPr lang="en-US" b="1" dirty="0"/>
              <a:t>End of Year 1 expectations:</a:t>
            </a:r>
          </a:p>
          <a:p>
            <a:pPr>
              <a:buFontTx/>
              <a:buChar char="-"/>
            </a:pPr>
            <a:r>
              <a:rPr lang="en-US" dirty="0"/>
              <a:t>Count to and across 100, from 0/1 or any given number</a:t>
            </a:r>
          </a:p>
          <a:p>
            <a:pPr>
              <a:buFontTx/>
              <a:buChar char="-"/>
            </a:pPr>
            <a:r>
              <a:rPr lang="en-US" dirty="0"/>
              <a:t>Read and write numbers up to 100 </a:t>
            </a:r>
          </a:p>
          <a:p>
            <a:pPr>
              <a:buFontTx/>
              <a:buChar char="-"/>
            </a:pPr>
            <a:r>
              <a:rPr lang="en-US" dirty="0"/>
              <a:t>Count in multiples of 2, 5 and 10 (forwards and backwards)</a:t>
            </a:r>
          </a:p>
          <a:p>
            <a:pPr>
              <a:buFontTx/>
              <a:buChar char="-"/>
            </a:pPr>
            <a:r>
              <a:rPr lang="en-US" dirty="0"/>
              <a:t>1 more and 1 less than a number</a:t>
            </a:r>
          </a:p>
          <a:p>
            <a:pPr>
              <a:buFontTx/>
              <a:buChar char="-"/>
            </a:pPr>
            <a:r>
              <a:rPr lang="en-US" dirty="0"/>
              <a:t>Read and write numbers up to 20 in numerals and words </a:t>
            </a:r>
          </a:p>
          <a:p>
            <a:pPr>
              <a:buFontTx/>
              <a:buChar char="-"/>
            </a:pPr>
            <a:r>
              <a:rPr lang="en-US" dirty="0"/>
              <a:t>Use number bonds within 20 (linking addition and subtraction)</a:t>
            </a:r>
          </a:p>
          <a:p>
            <a:pPr>
              <a:buFontTx/>
              <a:buChar char="-"/>
            </a:pPr>
            <a:r>
              <a:rPr lang="en-US" dirty="0"/>
              <a:t>Add and subtract 1-digit and 2-digit numbers to 20 </a:t>
            </a:r>
          </a:p>
          <a:p>
            <a:pPr>
              <a:buFontTx/>
              <a:buChar char="-"/>
            </a:pPr>
            <a:r>
              <a:rPr lang="en-US" dirty="0"/>
              <a:t>(could be 19 + 19) – recognising different symbols</a:t>
            </a:r>
          </a:p>
          <a:p>
            <a:pPr>
              <a:buFontTx/>
              <a:buChar char="-"/>
            </a:pPr>
            <a:r>
              <a:rPr lang="en-US" dirty="0"/>
              <a:t>Missing number problems (7 = ___ - 9)</a:t>
            </a:r>
          </a:p>
          <a:p>
            <a:pPr>
              <a:buFontTx/>
              <a:buChar char="-"/>
            </a:pPr>
            <a:r>
              <a:rPr lang="en-US" dirty="0"/>
              <a:t>Multiplication and division (using arrays, lots of)</a:t>
            </a:r>
          </a:p>
          <a:p>
            <a:pPr>
              <a:buFontTx/>
              <a:buChar char="-"/>
            </a:pPr>
            <a:r>
              <a:rPr lang="en-US" dirty="0"/>
              <a:t>Recognise ½, ¼ and whole</a:t>
            </a:r>
          </a:p>
          <a:p>
            <a:pPr>
              <a:buFontTx/>
              <a:buChar char="-"/>
            </a:pPr>
            <a:endParaRPr lang="en-US" dirty="0"/>
          </a:p>
          <a:p>
            <a:pPr>
              <a:buFontTx/>
              <a:buChar char="-"/>
            </a:pPr>
            <a:endParaRPr lang="en-US" dirty="0"/>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482" y="4170362"/>
            <a:ext cx="3583518" cy="268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5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D8405-955F-4099-8DD9-0054B8CEA6B2}"/>
              </a:ext>
            </a:extLst>
          </p:cNvPr>
          <p:cNvSpPr>
            <a:spLocks noGrp="1"/>
          </p:cNvSpPr>
          <p:nvPr>
            <p:ph type="title"/>
          </p:nvPr>
        </p:nvSpPr>
        <p:spPr>
          <a:xfrm>
            <a:off x="838200" y="1"/>
            <a:ext cx="10515600" cy="887896"/>
          </a:xfrm>
        </p:spPr>
        <p:txBody>
          <a:bodyPr/>
          <a:lstStyle/>
          <a:p>
            <a:r>
              <a:rPr lang="en-US" b="1" u="sng" dirty="0">
                <a:latin typeface="+mn-lt"/>
              </a:rPr>
              <a:t>KS1 Maths</a:t>
            </a:r>
            <a:endParaRPr lang="en-GB" b="1" u="sng" dirty="0">
              <a:latin typeface="+mn-lt"/>
            </a:endParaRPr>
          </a:p>
        </p:txBody>
      </p:sp>
      <p:sp>
        <p:nvSpPr>
          <p:cNvPr id="3" name="Content Placeholder 2">
            <a:extLst>
              <a:ext uri="{FF2B5EF4-FFF2-40B4-BE49-F238E27FC236}">
                <a16:creationId xmlns:a16="http://schemas.microsoft.com/office/drawing/2014/main" id="{37184B8C-D282-4FEA-8C92-E25B7A65C328}"/>
              </a:ext>
            </a:extLst>
          </p:cNvPr>
          <p:cNvSpPr>
            <a:spLocks noGrp="1"/>
          </p:cNvSpPr>
          <p:nvPr>
            <p:ph idx="1"/>
          </p:nvPr>
        </p:nvSpPr>
        <p:spPr>
          <a:xfrm>
            <a:off x="321365" y="887897"/>
            <a:ext cx="11645348" cy="5605667"/>
          </a:xfrm>
        </p:spPr>
        <p:txBody>
          <a:bodyPr>
            <a:normAutofit fontScale="92500" lnSpcReduction="10000"/>
          </a:bodyPr>
          <a:lstStyle/>
          <a:p>
            <a:pPr marL="0" indent="0">
              <a:buNone/>
            </a:pPr>
            <a:r>
              <a:rPr lang="en-US" b="1" dirty="0"/>
              <a:t>End of Year 2 expectations:</a:t>
            </a:r>
          </a:p>
          <a:p>
            <a:pPr>
              <a:buFontTx/>
              <a:buChar char="-"/>
            </a:pPr>
            <a:r>
              <a:rPr lang="en-US" dirty="0"/>
              <a:t>Count in multiples of 2, 3, 5 and 10 (forwards and backwards)</a:t>
            </a:r>
          </a:p>
          <a:p>
            <a:pPr>
              <a:buFontTx/>
              <a:buChar char="-"/>
            </a:pPr>
            <a:r>
              <a:rPr lang="en-US" dirty="0"/>
              <a:t>Place value of numbers (tens and ones)</a:t>
            </a:r>
          </a:p>
          <a:p>
            <a:pPr>
              <a:buFontTx/>
              <a:buChar char="-"/>
            </a:pPr>
            <a:r>
              <a:rPr lang="en-US" dirty="0"/>
              <a:t>Compare and order numbers up to 100 (&lt;, &gt; and =)</a:t>
            </a:r>
          </a:p>
          <a:p>
            <a:pPr>
              <a:buFontTx/>
              <a:buChar char="-"/>
            </a:pPr>
            <a:r>
              <a:rPr lang="en-US" dirty="0"/>
              <a:t>Read and write numbers up to 100 in numerals and words </a:t>
            </a:r>
          </a:p>
          <a:p>
            <a:pPr>
              <a:buFontTx/>
              <a:buChar char="-"/>
            </a:pPr>
            <a:r>
              <a:rPr lang="en-US" dirty="0"/>
              <a:t>Recall and use add and subtract facts to 20</a:t>
            </a:r>
          </a:p>
          <a:p>
            <a:pPr>
              <a:buFontTx/>
              <a:buChar char="-"/>
            </a:pPr>
            <a:r>
              <a:rPr lang="en-US" dirty="0"/>
              <a:t>Derive and use related facts up for addition and subtraction up to 100</a:t>
            </a:r>
          </a:p>
          <a:p>
            <a:pPr>
              <a:buFontTx/>
              <a:buChar char="-"/>
            </a:pPr>
            <a:r>
              <a:rPr lang="en-US" dirty="0"/>
              <a:t>Add and subtract: 2-digit and ones, 2-digit and tens, two 2-digit numbers</a:t>
            </a:r>
          </a:p>
          <a:p>
            <a:pPr>
              <a:buFontTx/>
              <a:buChar char="-"/>
            </a:pPr>
            <a:r>
              <a:rPr lang="en-US" dirty="0"/>
              <a:t>Add three 1-digit numbers</a:t>
            </a:r>
          </a:p>
          <a:p>
            <a:pPr>
              <a:buFontTx/>
              <a:buChar char="-"/>
            </a:pPr>
            <a:r>
              <a:rPr lang="en-US" dirty="0"/>
              <a:t>Multiplication and division – recall and use 2, 5 and 10 times tables and apply these to problems</a:t>
            </a:r>
          </a:p>
          <a:p>
            <a:pPr>
              <a:buFontTx/>
              <a:buChar char="-"/>
            </a:pPr>
            <a:r>
              <a:rPr lang="en-US" dirty="0"/>
              <a:t>Recognise 1/3, ¼, 2/4 and ¾; 2/4 = ½; find fractions of a quantity (1/2 of 6 = 3) </a:t>
            </a:r>
          </a:p>
          <a:p>
            <a:pPr>
              <a:buFontTx/>
              <a:buChar char="-"/>
            </a:pPr>
            <a:endParaRPr lang="en-US" dirty="0"/>
          </a:p>
        </p:txBody>
      </p:sp>
      <p:pic>
        <p:nvPicPr>
          <p:cNvPr id="4" name="Picture 2" descr="See the source image">
            <a:extLst>
              <a:ext uri="{FF2B5EF4-FFF2-40B4-BE49-F238E27FC236}">
                <a16:creationId xmlns:a16="http://schemas.microsoft.com/office/drawing/2014/main" id="{2EF28FA3-7E96-4E37-BBC9-75335C5C1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085" y="6628"/>
            <a:ext cx="2650435" cy="198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75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1172</Words>
  <Application>Microsoft Office PowerPoint</Application>
  <PresentationFormat>Widescreen</PresentationFormat>
  <Paragraphs>131</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Parent information evening KS1 Maths</vt:lpstr>
      <vt:lpstr>KS1 Maths</vt:lpstr>
      <vt:lpstr>PowerPoint Presentation</vt:lpstr>
      <vt:lpstr>PowerPoint Presentation</vt:lpstr>
      <vt:lpstr>PowerPoint Presentation</vt:lpstr>
      <vt:lpstr>PowerPoint Presentation</vt:lpstr>
      <vt:lpstr>KS1 Maths</vt:lpstr>
      <vt:lpstr>KS1 Maths</vt:lpstr>
      <vt:lpstr>KS1 Maths</vt:lpstr>
      <vt:lpstr>PowerPoint Presentation</vt:lpstr>
      <vt:lpstr>PowerPoint Presentation</vt:lpstr>
      <vt:lpstr>Maths Calculation Policy</vt:lpstr>
      <vt:lpstr>PowerPoint Presentation</vt:lpstr>
      <vt:lpstr>PowerPoint Presentation</vt:lpstr>
      <vt:lpstr>Maths Calculation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 evening Lower KS2 Maths</dc:title>
  <dc:creator>Georgina Walters</dc:creator>
  <cp:lastModifiedBy>josie spooner</cp:lastModifiedBy>
  <cp:revision>36</cp:revision>
  <dcterms:created xsi:type="dcterms:W3CDTF">2022-10-09T13:42:49Z</dcterms:created>
  <dcterms:modified xsi:type="dcterms:W3CDTF">2023-11-29T15:32:16Z</dcterms:modified>
</cp:coreProperties>
</file>