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0"/>
  </p:notesMasterIdLst>
  <p:handoutMasterIdLst>
    <p:handoutMasterId r:id="rId21"/>
  </p:handoutMasterIdLst>
  <p:sldIdLst>
    <p:sldId id="296" r:id="rId2"/>
    <p:sldId id="282" r:id="rId3"/>
    <p:sldId id="284" r:id="rId4"/>
    <p:sldId id="274" r:id="rId5"/>
    <p:sldId id="275" r:id="rId6"/>
    <p:sldId id="278" r:id="rId7"/>
    <p:sldId id="283" r:id="rId8"/>
    <p:sldId id="279" r:id="rId9"/>
    <p:sldId id="277" r:id="rId10"/>
    <p:sldId id="297" r:id="rId11"/>
    <p:sldId id="294" r:id="rId12"/>
    <p:sldId id="295" r:id="rId13"/>
    <p:sldId id="303" r:id="rId14"/>
    <p:sldId id="298" r:id="rId15"/>
    <p:sldId id="299" r:id="rId16"/>
    <p:sldId id="302" r:id="rId17"/>
    <p:sldId id="300" r:id="rId18"/>
    <p:sldId id="304"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65" autoAdjust="0"/>
  </p:normalViewPr>
  <p:slideViewPr>
    <p:cSldViewPr>
      <p:cViewPr varScale="1">
        <p:scale>
          <a:sx n="75" d="100"/>
          <a:sy n="75" d="100"/>
        </p:scale>
        <p:origin x="166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7578C6-D6AB-48A6-9277-A47DD8994A9E}" type="datetimeFigureOut">
              <a:rPr lang="en-GB" smtClean="0"/>
              <a:t>29/11/2023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AED21A9-47C7-4F1F-8D3E-F95A3114D788}" type="slidenum">
              <a:rPr lang="en-GB" smtClean="0"/>
              <a:t>‹#›</a:t>
            </a:fld>
            <a:endParaRPr lang="en-GB"/>
          </a:p>
        </p:txBody>
      </p:sp>
    </p:spTree>
    <p:extLst>
      <p:ext uri="{BB962C8B-B14F-4D97-AF65-F5344CB8AC3E}">
        <p14:creationId xmlns:p14="http://schemas.microsoft.com/office/powerpoint/2010/main" val="3903913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47EA00-30E7-4442-A7D9-0ED38A774D8D}" type="datetimeFigureOut">
              <a:rPr lang="en-GB" smtClean="0"/>
              <a:t>29/11/2023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42E025-3C48-406D-8B42-342EBBA765BE}" type="slidenum">
              <a:rPr lang="en-GB" smtClean="0"/>
              <a:t>‹#›</a:t>
            </a:fld>
            <a:endParaRPr lang="en-GB"/>
          </a:p>
        </p:txBody>
      </p:sp>
    </p:spTree>
    <p:extLst>
      <p:ext uri="{BB962C8B-B14F-4D97-AF65-F5344CB8AC3E}">
        <p14:creationId xmlns:p14="http://schemas.microsoft.com/office/powerpoint/2010/main" val="354396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statement</a:t>
            </a:r>
          </a:p>
        </p:txBody>
      </p:sp>
      <p:sp>
        <p:nvSpPr>
          <p:cNvPr id="4" name="Slide Number Placeholder 3"/>
          <p:cNvSpPr>
            <a:spLocks noGrp="1"/>
          </p:cNvSpPr>
          <p:nvPr>
            <p:ph type="sldNum" sz="quarter" idx="10"/>
          </p:nvPr>
        </p:nvSpPr>
        <p:spPr/>
        <p:txBody>
          <a:bodyPr/>
          <a:lstStyle/>
          <a:p>
            <a:fld id="{4642E025-3C48-406D-8B42-342EBBA765BE}" type="slidenum">
              <a:rPr lang="en-GB" smtClean="0"/>
              <a:t>2</a:t>
            </a:fld>
            <a:endParaRPr lang="en-GB"/>
          </a:p>
        </p:txBody>
      </p:sp>
    </p:spTree>
    <p:extLst>
      <p:ext uri="{BB962C8B-B14F-4D97-AF65-F5344CB8AC3E}">
        <p14:creationId xmlns:p14="http://schemas.microsoft.com/office/powerpoint/2010/main" val="406668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LWLSR  is one of the phonics schemes approved by the DFE.</a:t>
            </a:r>
          </a:p>
          <a:p>
            <a:r>
              <a:rPr lang="en-GB" baseline="0" dirty="0"/>
              <a:t>Phonics is a whole school approach- not just Year R.</a:t>
            </a:r>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3</a:t>
            </a:fld>
            <a:endParaRPr lang="en-GB"/>
          </a:p>
        </p:txBody>
      </p:sp>
    </p:spTree>
    <p:extLst>
      <p:ext uri="{BB962C8B-B14F-4D97-AF65-F5344CB8AC3E}">
        <p14:creationId xmlns:p14="http://schemas.microsoft.com/office/powerpoint/2010/main" val="145802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Pre-school and beginning of Year R</a:t>
            </a:r>
          </a:p>
          <a:p>
            <a:r>
              <a:rPr lang="en-GB" dirty="0"/>
              <a:t>Continue this throughout the year</a:t>
            </a:r>
          </a:p>
        </p:txBody>
      </p:sp>
      <p:sp>
        <p:nvSpPr>
          <p:cNvPr id="4" name="Slide Number Placeholder 3"/>
          <p:cNvSpPr>
            <a:spLocks noGrp="1"/>
          </p:cNvSpPr>
          <p:nvPr>
            <p:ph type="sldNum" sz="quarter" idx="10"/>
          </p:nvPr>
        </p:nvSpPr>
        <p:spPr/>
        <p:txBody>
          <a:bodyPr/>
          <a:lstStyle/>
          <a:p>
            <a:fld id="{4642E025-3C48-406D-8B42-342EBBA765BE}" type="slidenum">
              <a:rPr lang="en-GB" smtClean="0"/>
              <a:t>4</a:t>
            </a:fld>
            <a:endParaRPr lang="en-GB"/>
          </a:p>
        </p:txBody>
      </p:sp>
    </p:spTree>
    <p:extLst>
      <p:ext uri="{BB962C8B-B14F-4D97-AF65-F5344CB8AC3E}">
        <p14:creationId xmlns:p14="http://schemas.microsoft.com/office/powerpoint/2010/main" val="265839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5</a:t>
            </a:fld>
            <a:endParaRPr lang="en-GB"/>
          </a:p>
        </p:txBody>
      </p:sp>
    </p:spTree>
    <p:extLst>
      <p:ext uri="{BB962C8B-B14F-4D97-AF65-F5344CB8AC3E}">
        <p14:creationId xmlns:p14="http://schemas.microsoft.com/office/powerpoint/2010/main" val="379756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R-</a:t>
            </a:r>
            <a:r>
              <a:rPr lang="en-GB" baseline="0" dirty="0"/>
              <a:t> once developed GPC and confidently segmenting and blending phase 2</a:t>
            </a:r>
          </a:p>
          <a:p>
            <a:r>
              <a:rPr lang="en-GB" baseline="0" dirty="0"/>
              <a:t>Recapped at beginning of Year One for consolidation </a:t>
            </a:r>
          </a:p>
          <a:p>
            <a:endParaRPr lang="en-GB" dirty="0"/>
          </a:p>
        </p:txBody>
      </p:sp>
      <p:sp>
        <p:nvSpPr>
          <p:cNvPr id="4" name="Slide Number Placeholder 3"/>
          <p:cNvSpPr>
            <a:spLocks noGrp="1"/>
          </p:cNvSpPr>
          <p:nvPr>
            <p:ph type="sldNum" sz="quarter" idx="10"/>
          </p:nvPr>
        </p:nvSpPr>
        <p:spPr/>
        <p:txBody>
          <a:bodyPr/>
          <a:lstStyle/>
          <a:p>
            <a:fld id="{4642E025-3C48-406D-8B42-342EBBA765BE}" type="slidenum">
              <a:rPr lang="en-GB" smtClean="0"/>
              <a:t>6</a:t>
            </a:fld>
            <a:endParaRPr lang="en-GB"/>
          </a:p>
        </p:txBody>
      </p:sp>
    </p:spTree>
    <p:extLst>
      <p:ext uri="{BB962C8B-B14F-4D97-AF65-F5344CB8AC3E}">
        <p14:creationId xmlns:p14="http://schemas.microsoft.com/office/powerpoint/2010/main" val="118770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Phoneme is the sound it makes</a:t>
            </a:r>
          </a:p>
          <a:p>
            <a:r>
              <a:rPr lang="en-GB" dirty="0"/>
              <a:t>Grapheme is the way it looks in writing.</a:t>
            </a:r>
          </a:p>
        </p:txBody>
      </p:sp>
      <p:sp>
        <p:nvSpPr>
          <p:cNvPr id="4" name="Slide Number Placeholder 3"/>
          <p:cNvSpPr>
            <a:spLocks noGrp="1"/>
          </p:cNvSpPr>
          <p:nvPr>
            <p:ph type="sldNum" sz="quarter" idx="10"/>
          </p:nvPr>
        </p:nvSpPr>
        <p:spPr/>
        <p:txBody>
          <a:bodyPr/>
          <a:lstStyle/>
          <a:p>
            <a:fld id="{4642E025-3C48-406D-8B42-342EBBA765BE}" type="slidenum">
              <a:rPr lang="en-GB" smtClean="0"/>
              <a:t>7</a:t>
            </a:fld>
            <a:endParaRPr lang="en-GB"/>
          </a:p>
        </p:txBody>
      </p:sp>
    </p:spTree>
    <p:extLst>
      <p:ext uri="{BB962C8B-B14F-4D97-AF65-F5344CB8AC3E}">
        <p14:creationId xmlns:p14="http://schemas.microsoft.com/office/powerpoint/2010/main" val="365893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know?- Justify!!!!!!!!!!!!</a:t>
            </a:r>
          </a:p>
        </p:txBody>
      </p:sp>
      <p:sp>
        <p:nvSpPr>
          <p:cNvPr id="4" name="Slide Number Placeholder 3"/>
          <p:cNvSpPr>
            <a:spLocks noGrp="1"/>
          </p:cNvSpPr>
          <p:nvPr>
            <p:ph type="sldNum" sz="quarter" idx="10"/>
          </p:nvPr>
        </p:nvSpPr>
        <p:spPr/>
        <p:txBody>
          <a:bodyPr/>
          <a:lstStyle/>
          <a:p>
            <a:fld id="{4642E025-3C48-406D-8B42-342EBBA765BE}" type="slidenum">
              <a:rPr lang="en-GB" smtClean="0"/>
              <a:t>12</a:t>
            </a:fld>
            <a:endParaRPr lang="en-GB"/>
          </a:p>
        </p:txBody>
      </p:sp>
    </p:spTree>
    <p:extLst>
      <p:ext uri="{BB962C8B-B14F-4D97-AF65-F5344CB8AC3E}">
        <p14:creationId xmlns:p14="http://schemas.microsoft.com/office/powerpoint/2010/main" val="82990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2E025-3C48-406D-8B42-342EBBA765BE}" type="slidenum">
              <a:rPr lang="en-GB" smtClean="0"/>
              <a:t>16</a:t>
            </a:fld>
            <a:endParaRPr lang="en-GB"/>
          </a:p>
        </p:txBody>
      </p:sp>
    </p:spTree>
    <p:extLst>
      <p:ext uri="{BB962C8B-B14F-4D97-AF65-F5344CB8AC3E}">
        <p14:creationId xmlns:p14="http://schemas.microsoft.com/office/powerpoint/2010/main" val="1330877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2BC07838-46D7-43E4-8C67-FDDD0ABDD629}"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52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0909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25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98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113585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34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99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705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69218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66228E-030E-4C86-8081-4059F1E8602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07838-46D7-43E4-8C67-FDDD0ABDD629}"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8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66228E-030E-4C86-8081-4059F1E8602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427146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66228E-030E-4C86-8081-4059F1E8602B}"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C07838-46D7-43E4-8C67-FDDD0ABDD629}"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28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66228E-030E-4C86-8081-4059F1E8602B}"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C07838-46D7-43E4-8C67-FDDD0ABDD629}"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6228E-030E-4C86-8081-4059F1E8602B}"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24833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9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6228E-030E-4C86-8081-4059F1E8602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07838-46D7-43E4-8C67-FDDD0ABDD629}" type="slidenum">
              <a:rPr lang="en-GB" smtClean="0"/>
              <a:t>‹#›</a:t>
            </a:fld>
            <a:endParaRPr lang="en-GB"/>
          </a:p>
        </p:txBody>
      </p:sp>
    </p:spTree>
    <p:extLst>
      <p:ext uri="{BB962C8B-B14F-4D97-AF65-F5344CB8AC3E}">
        <p14:creationId xmlns:p14="http://schemas.microsoft.com/office/powerpoint/2010/main" val="30877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66228E-030E-4C86-8081-4059F1E8602B}" type="datetimeFigureOut">
              <a:rPr lang="en-GB" smtClean="0"/>
              <a:t>29/11/2023</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C07838-46D7-43E4-8C67-FDDD0ABDD629}" type="slidenum">
              <a:rPr lang="en-GB" smtClean="0"/>
              <a:t>‹#›</a:t>
            </a:fld>
            <a:endParaRPr lang="en-GB"/>
          </a:p>
        </p:txBody>
      </p:sp>
    </p:spTree>
    <p:extLst>
      <p:ext uri="{BB962C8B-B14F-4D97-AF65-F5344CB8AC3E}">
        <p14:creationId xmlns:p14="http://schemas.microsoft.com/office/powerpoint/2010/main" val="333829898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littlewandlelettersandsound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132856"/>
            <a:ext cx="8208912" cy="2780889"/>
          </a:xfrm>
          <a:prstGeom prst="rect">
            <a:avLst/>
          </a:prstGeom>
          <a:noFill/>
        </p:spPr>
        <p:txBody>
          <a:bodyPr wrap="square" rtlCol="0">
            <a:spAutoFit/>
          </a:bodyPr>
          <a:lstStyle/>
          <a:p>
            <a:pPr algn="ctr">
              <a:lnSpc>
                <a:spcPct val="150000"/>
              </a:lnSpc>
            </a:pPr>
            <a:r>
              <a:rPr lang="en-GB" sz="7200" dirty="0">
                <a:latin typeface="Comic Sans MS" panose="030F0702030302020204" pitchFamily="66" charset="0"/>
              </a:rPr>
              <a:t>Phonics</a:t>
            </a:r>
          </a:p>
          <a:p>
            <a:pPr algn="ctr">
              <a:lnSpc>
                <a:spcPct val="150000"/>
              </a:lnSpc>
            </a:pPr>
            <a:r>
              <a:rPr lang="en-GB" sz="4500" dirty="0">
                <a:latin typeface="Comic Sans MS" panose="030F0702030302020204" pitchFamily="66" charset="0"/>
              </a:rPr>
              <a:t>Physical Development</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ubtitle 2">
            <a:extLst>
              <a:ext uri="{FF2B5EF4-FFF2-40B4-BE49-F238E27FC236}">
                <a16:creationId xmlns:a16="http://schemas.microsoft.com/office/drawing/2014/main" id="{FFED3475-BC64-4660-8AC1-8D366A55F4B8}"/>
              </a:ext>
            </a:extLst>
          </p:cNvPr>
          <p:cNvSpPr>
            <a:spLocks noGrp="1"/>
          </p:cNvSpPr>
          <p:nvPr>
            <p:ph type="subTitle" idx="1"/>
          </p:nvPr>
        </p:nvSpPr>
        <p:spPr>
          <a:xfrm>
            <a:off x="150951" y="4605520"/>
            <a:ext cx="9144000" cy="2268361"/>
          </a:xfrm>
        </p:spPr>
        <p:txBody>
          <a:bodyPr>
            <a:normAutofit lnSpcReduction="10000"/>
          </a:bodyPr>
          <a:lstStyle/>
          <a:p>
            <a:pPr algn="l"/>
            <a:r>
              <a:rPr lang="en-GB" sz="1900" b="1" dirty="0"/>
              <a:t>Virtual Meetings</a:t>
            </a:r>
          </a:p>
          <a:p>
            <a:pPr algn="l"/>
            <a:r>
              <a:rPr lang="en-GB" sz="1900" dirty="0"/>
              <a:t>Please put your name and your child’s first name and year group in the chat bar.</a:t>
            </a:r>
          </a:p>
          <a:p>
            <a:pPr algn="l"/>
            <a:r>
              <a:rPr lang="en-GB" sz="1900" dirty="0"/>
              <a:t>If you have any questions please write them in the chat bar and we will answer as many of these as possible at the end of the session. If we have questions outstanding, we will do a FAQ page and send this out.</a:t>
            </a:r>
          </a:p>
          <a:p>
            <a:pPr algn="l"/>
            <a:r>
              <a:rPr lang="en-GB" sz="1900" b="1" dirty="0"/>
              <a:t>Due to Zoom timing restraints, this meeting will cut off after 40 minutes.</a:t>
            </a:r>
          </a:p>
          <a:p>
            <a:pPr algn="l"/>
            <a:endParaRPr lang="en-GB" sz="2000" dirty="0"/>
          </a:p>
          <a:p>
            <a:pPr algn="l"/>
            <a:endParaRPr lang="en-GB" sz="2000" dirty="0"/>
          </a:p>
          <a:p>
            <a:pPr algn="l"/>
            <a:endParaRPr lang="en-GB" sz="2000" dirty="0"/>
          </a:p>
        </p:txBody>
      </p:sp>
    </p:spTree>
    <p:extLst>
      <p:ext uri="{BB962C8B-B14F-4D97-AF65-F5344CB8AC3E}">
        <p14:creationId xmlns:p14="http://schemas.microsoft.com/office/powerpoint/2010/main" val="183381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844824"/>
            <a:ext cx="6840760" cy="3539430"/>
          </a:xfrm>
          <a:prstGeom prst="rect">
            <a:avLst/>
          </a:prstGeom>
        </p:spPr>
        <p:txBody>
          <a:bodyPr wrap="square">
            <a:spAutoFit/>
          </a:bodyPr>
          <a:lstStyle/>
          <a:p>
            <a:pPr algn="ctr"/>
            <a:r>
              <a:rPr lang="en-US" sz="3200" b="1" dirty="0">
                <a:latin typeface="Comic Sans MS" panose="030F0702030302020204" pitchFamily="66" charset="0"/>
              </a:rPr>
              <a:t>Tricky words </a:t>
            </a:r>
          </a:p>
          <a:p>
            <a:pPr algn="ctr"/>
            <a:r>
              <a:rPr lang="en-US" sz="3200" b="1" dirty="0">
                <a:latin typeface="Comic Sans MS" panose="030F0702030302020204" pitchFamily="66" charset="0"/>
              </a:rPr>
              <a:t>(previously ‘sight words’) </a:t>
            </a:r>
          </a:p>
          <a:p>
            <a:pPr algn="ctr"/>
            <a:r>
              <a:rPr lang="en-US" sz="3200" b="1" dirty="0">
                <a:latin typeface="Comic Sans MS" panose="030F0702030302020204" pitchFamily="66" charset="0"/>
              </a:rPr>
              <a:t> </a:t>
            </a:r>
          </a:p>
          <a:p>
            <a:pPr algn="ctr"/>
            <a:r>
              <a:rPr lang="en-US" sz="3200" dirty="0">
                <a:latin typeface="Comic Sans MS" panose="030F0702030302020204" pitchFamily="66" charset="0"/>
              </a:rPr>
              <a:t>Words that have a part that cannot be read using phonics, e.g. to, me, come. These are taught as part of phonics sessions. </a:t>
            </a:r>
          </a:p>
        </p:txBody>
      </p:sp>
    </p:spTree>
    <p:extLst>
      <p:ext uri="{BB962C8B-B14F-4D97-AF65-F5344CB8AC3E}">
        <p14:creationId xmlns:p14="http://schemas.microsoft.com/office/powerpoint/2010/main" val="113949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412776"/>
            <a:ext cx="7776864" cy="5632311"/>
          </a:xfrm>
          <a:prstGeom prst="rect">
            <a:avLst/>
          </a:prstGeom>
          <a:noFill/>
        </p:spPr>
        <p:txBody>
          <a:bodyPr wrap="square" rtlCol="0">
            <a:spAutoFit/>
          </a:bodyPr>
          <a:lstStyle/>
          <a:p>
            <a:pPr algn="ctr">
              <a:lnSpc>
                <a:spcPct val="150000"/>
              </a:lnSpc>
            </a:pPr>
            <a:r>
              <a:rPr lang="en-GB" sz="4000" dirty="0">
                <a:latin typeface="Comic Sans MS" panose="030F0702030302020204" pitchFamily="66" charset="0"/>
              </a:rPr>
              <a:t>Vocabulary</a:t>
            </a:r>
          </a:p>
          <a:p>
            <a:pPr marL="571500" indent="-571500">
              <a:lnSpc>
                <a:spcPct val="150000"/>
              </a:lnSpc>
              <a:buFont typeface="Arial" panose="020B0604020202020204" pitchFamily="34" charset="0"/>
              <a:buChar char="•"/>
            </a:pPr>
            <a:r>
              <a:rPr lang="en-GB" sz="3200" dirty="0">
                <a:latin typeface="Comic Sans MS" panose="030F0702030302020204" pitchFamily="66" charset="0"/>
              </a:rPr>
              <a:t>Wide range of texts</a:t>
            </a:r>
          </a:p>
          <a:p>
            <a:pPr marL="571500" indent="-571500">
              <a:lnSpc>
                <a:spcPct val="150000"/>
              </a:lnSpc>
              <a:buFont typeface="Arial" panose="020B0604020202020204" pitchFamily="34" charset="0"/>
              <a:buChar char="•"/>
            </a:pPr>
            <a:r>
              <a:rPr lang="en-GB" sz="3200" dirty="0">
                <a:latin typeface="Comic Sans MS" panose="030F0702030302020204" pitchFamily="66" charset="0"/>
              </a:rPr>
              <a:t>Discussing meaning of words- encouraging children to ask!</a:t>
            </a:r>
          </a:p>
          <a:p>
            <a:pPr marL="571500" indent="-571500">
              <a:lnSpc>
                <a:spcPct val="150000"/>
              </a:lnSpc>
              <a:buFont typeface="Arial" panose="020B0604020202020204" pitchFamily="34" charset="0"/>
              <a:buChar char="•"/>
            </a:pPr>
            <a:r>
              <a:rPr lang="en-GB" sz="3200" dirty="0">
                <a:latin typeface="Comic Sans MS" panose="030F0702030302020204" pitchFamily="66" charset="0"/>
              </a:rPr>
              <a:t>Checking understanding and clarifying meaning</a:t>
            </a:r>
          </a:p>
          <a:p>
            <a:pPr marL="571500" indent="-571500">
              <a:lnSpc>
                <a:spcPct val="150000"/>
              </a:lnSpc>
              <a:buFont typeface="Arial" panose="020B0604020202020204" pitchFamily="34" charset="0"/>
              <a:buChar char="•"/>
            </a:pPr>
            <a:endParaRPr lang="en-GB" sz="4000" dirty="0">
              <a:latin typeface="Comic Sans MS" panose="030F0702030302020204" pitchFamily="66" charset="0"/>
            </a:endParaRPr>
          </a:p>
        </p:txBody>
      </p:sp>
    </p:spTree>
    <p:extLst>
      <p:ext uri="{BB962C8B-B14F-4D97-AF65-F5344CB8AC3E}">
        <p14:creationId xmlns:p14="http://schemas.microsoft.com/office/powerpoint/2010/main" val="310007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69" y="1418676"/>
            <a:ext cx="9144000" cy="913583"/>
          </a:xfrm>
          <a:prstGeom prst="rect">
            <a:avLst/>
          </a:prstGeom>
          <a:noFill/>
        </p:spPr>
        <p:txBody>
          <a:bodyPr wrap="square" rtlCol="0">
            <a:spAutoFit/>
          </a:bodyPr>
          <a:lstStyle/>
          <a:p>
            <a:pPr algn="ctr">
              <a:lnSpc>
                <a:spcPct val="150000"/>
              </a:lnSpc>
            </a:pPr>
            <a:r>
              <a:rPr lang="en-GB" sz="4000" dirty="0">
                <a:latin typeface="Comic Sans MS" panose="030F0702030302020204" pitchFamily="66" charset="0"/>
              </a:rPr>
              <a:t>Reading aloud</a:t>
            </a:r>
          </a:p>
        </p:txBody>
      </p:sp>
      <p:sp>
        <p:nvSpPr>
          <p:cNvPr id="7" name="TextBox 6"/>
          <p:cNvSpPr txBox="1"/>
          <p:nvPr/>
        </p:nvSpPr>
        <p:spPr>
          <a:xfrm>
            <a:off x="971600" y="2336954"/>
            <a:ext cx="7704856" cy="2801088"/>
          </a:xfrm>
          <a:prstGeom prst="rect">
            <a:avLst/>
          </a:prstGeom>
          <a:noFill/>
        </p:spPr>
        <p:txBody>
          <a:bodyPr wrap="square" rtlCol="0">
            <a:spAutoFit/>
          </a:bodyPr>
          <a:lstStyle/>
          <a:p>
            <a:pPr>
              <a:lnSpc>
                <a:spcPct val="150000"/>
              </a:lnSpc>
            </a:pPr>
            <a:r>
              <a:rPr lang="en-GB" sz="2400" dirty="0">
                <a:latin typeface="Comic Sans MS" panose="030F0702030302020204" pitchFamily="66" charset="0"/>
              </a:rPr>
              <a:t>Why do we re-read texts several times?</a:t>
            </a:r>
          </a:p>
          <a:p>
            <a:pPr marL="514350" indent="-514350">
              <a:lnSpc>
                <a:spcPct val="150000"/>
              </a:lnSpc>
              <a:buFont typeface="+mj-lt"/>
              <a:buAutoNum type="arabicPeriod"/>
            </a:pPr>
            <a:r>
              <a:rPr lang="en-GB" sz="2400" dirty="0">
                <a:latin typeface="Comic Sans MS" panose="030F0702030302020204" pitchFamily="66" charset="0"/>
              </a:rPr>
              <a:t>Decoding- children segment and blend to read. </a:t>
            </a:r>
          </a:p>
          <a:p>
            <a:pPr marL="514350" indent="-514350">
              <a:lnSpc>
                <a:spcPct val="150000"/>
              </a:lnSpc>
              <a:buFont typeface="+mj-lt"/>
              <a:buAutoNum type="arabicPeriod"/>
            </a:pPr>
            <a:r>
              <a:rPr lang="en-US" sz="2400" dirty="0">
                <a:latin typeface="Comic Sans MS" panose="030F0702030302020204" pitchFamily="66" charset="0"/>
              </a:rPr>
              <a:t>P</a:t>
            </a:r>
            <a:r>
              <a:rPr lang="en-GB" sz="2400" dirty="0" err="1">
                <a:latin typeface="Comic Sans MS" panose="030F0702030302020204" pitchFamily="66" charset="0"/>
              </a:rPr>
              <a:t>rosody</a:t>
            </a:r>
            <a:r>
              <a:rPr lang="en-GB" sz="2400" dirty="0">
                <a:latin typeface="Comic Sans MS" panose="030F0702030302020204" pitchFamily="66" charset="0"/>
              </a:rPr>
              <a:t>- work on fluency and expression.</a:t>
            </a:r>
          </a:p>
          <a:p>
            <a:pPr marL="514350" indent="-514350">
              <a:lnSpc>
                <a:spcPct val="150000"/>
              </a:lnSpc>
              <a:buFont typeface="+mj-lt"/>
              <a:buAutoNum type="arabicPeriod"/>
            </a:pPr>
            <a:r>
              <a:rPr lang="en-GB" sz="2400" dirty="0">
                <a:latin typeface="Comic Sans MS" panose="030F0702030302020204" pitchFamily="66" charset="0"/>
              </a:rPr>
              <a:t>Comprehension- ask questions about what they have read to show their understanding. </a:t>
            </a:r>
          </a:p>
        </p:txBody>
      </p:sp>
    </p:spTree>
    <p:extLst>
      <p:ext uri="{BB962C8B-B14F-4D97-AF65-F5344CB8AC3E}">
        <p14:creationId xmlns:p14="http://schemas.microsoft.com/office/powerpoint/2010/main" val="359296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2038555"/>
            <a:ext cx="8208912" cy="1016304"/>
          </a:xfrm>
          <a:prstGeom prst="rect">
            <a:avLst/>
          </a:prstGeom>
          <a:noFill/>
        </p:spPr>
        <p:txBody>
          <a:bodyPr wrap="square" rtlCol="0">
            <a:spAutoFit/>
          </a:bodyPr>
          <a:lstStyle/>
          <a:p>
            <a:pPr algn="ctr">
              <a:lnSpc>
                <a:spcPct val="150000"/>
              </a:lnSpc>
            </a:pPr>
            <a:r>
              <a:rPr lang="en-GB" sz="4500" dirty="0">
                <a:latin typeface="Comic Sans MS" panose="030F0702030302020204" pitchFamily="66" charset="0"/>
              </a:rPr>
              <a:t>Physical Development</a:t>
            </a:r>
          </a:p>
        </p:txBody>
      </p:sp>
      <p:sp>
        <p:nvSpPr>
          <p:cNvPr id="6" name="AutoShape 2" descr="https://media03.eylj.org/uploads/media6/pages/s_2945/p_09-2016/m_3376abe56f72ab877da870a3b9697bf1.jpg?x=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640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5672" y="1484784"/>
            <a:ext cx="5288627" cy="913583"/>
          </a:xfrm>
          <a:prstGeom prst="rect">
            <a:avLst/>
          </a:prstGeom>
        </p:spPr>
        <p:txBody>
          <a:bodyPr wrap="none">
            <a:spAutoFit/>
          </a:bodyPr>
          <a:lstStyle/>
          <a:p>
            <a:pPr lvl="0" algn="ctr">
              <a:lnSpc>
                <a:spcPct val="150000"/>
              </a:lnSpc>
            </a:pPr>
            <a:r>
              <a:rPr lang="en-GB" sz="4000" dirty="0">
                <a:solidFill>
                  <a:prstClr val="black"/>
                </a:solidFill>
                <a:latin typeface="Comic Sans MS" panose="030F0702030302020204" pitchFamily="66" charset="0"/>
              </a:rPr>
              <a:t>Physical Development</a:t>
            </a:r>
          </a:p>
        </p:txBody>
      </p:sp>
      <p:sp>
        <p:nvSpPr>
          <p:cNvPr id="2" name="Rectangle 1">
            <a:extLst>
              <a:ext uri="{FF2B5EF4-FFF2-40B4-BE49-F238E27FC236}">
                <a16:creationId xmlns:a16="http://schemas.microsoft.com/office/drawing/2014/main" id="{D0D54101-7802-470D-8875-95C9B12C38C3}"/>
              </a:ext>
            </a:extLst>
          </p:cNvPr>
          <p:cNvSpPr/>
          <p:nvPr/>
        </p:nvSpPr>
        <p:spPr>
          <a:xfrm>
            <a:off x="899592" y="2924944"/>
            <a:ext cx="7344816" cy="2123658"/>
          </a:xfrm>
          <a:prstGeom prst="rect">
            <a:avLst/>
          </a:prstGeom>
        </p:spPr>
        <p:txBody>
          <a:bodyPr wrap="square">
            <a:spAutoFit/>
          </a:bodyPr>
          <a:lstStyle/>
          <a:p>
            <a:endParaRPr lang="en-GB" sz="2000" dirty="0">
              <a:solidFill>
                <a:srgbClr val="000000"/>
              </a:solidFill>
              <a:latin typeface="Roboto"/>
            </a:endParaRPr>
          </a:p>
          <a:p>
            <a:pPr algn="ctr"/>
            <a:r>
              <a:rPr lang="en-GB" sz="2000" dirty="0">
                <a:solidFill>
                  <a:srgbClr val="000000"/>
                </a:solidFill>
                <a:latin typeface="Roboto"/>
              </a:rPr>
              <a:t> </a:t>
            </a:r>
            <a:r>
              <a:rPr lang="en-GB" sz="2000" dirty="0">
                <a:solidFill>
                  <a:srgbClr val="000000"/>
                </a:solidFill>
                <a:latin typeface="Comic Sans MS" panose="030F0702030302020204" pitchFamily="66" charset="0"/>
              </a:rPr>
              <a:t>“Physical activity is vital in children’s all-round development, enabling them to pursue happy, healthy and active lives. Gross and fine motor experiences develop incrementally throughout early childhood”</a:t>
            </a:r>
            <a:endParaRPr lang="en-US" sz="2000" dirty="0">
              <a:solidFill>
                <a:srgbClr val="000000"/>
              </a:solidFill>
              <a:latin typeface="Comic Sans MS" panose="030F0702030302020204" pitchFamily="66" charset="0"/>
            </a:endParaRPr>
          </a:p>
          <a:p>
            <a:endParaRPr lang="en-GB" dirty="0">
              <a:latin typeface="Comic Sans MS" panose="030F0702030302020204" pitchFamily="66" charset="0"/>
            </a:endParaRPr>
          </a:p>
          <a:p>
            <a:r>
              <a:rPr lang="en-GB" sz="1400" dirty="0">
                <a:latin typeface="Comic Sans MS" panose="030F0702030302020204" pitchFamily="66" charset="0"/>
              </a:rPr>
              <a:t>(</a:t>
            </a:r>
            <a:r>
              <a:rPr lang="en-GB" sz="1400" i="1" dirty="0">
                <a:latin typeface="Comic Sans MS" panose="030F0702030302020204" pitchFamily="66" charset="0"/>
              </a:rPr>
              <a:t>Educational Programmes- EYFS Statutory Framework 2021</a:t>
            </a:r>
            <a:r>
              <a:rPr lang="en-GB" sz="1400" dirty="0">
                <a:latin typeface="Comic Sans MS" panose="030F0702030302020204" pitchFamily="66" charset="0"/>
              </a:rPr>
              <a:t>)</a:t>
            </a:r>
          </a:p>
        </p:txBody>
      </p:sp>
    </p:spTree>
    <p:extLst>
      <p:ext uri="{BB962C8B-B14F-4D97-AF65-F5344CB8AC3E}">
        <p14:creationId xmlns:p14="http://schemas.microsoft.com/office/powerpoint/2010/main" val="4323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412776"/>
            <a:ext cx="6192688" cy="913583"/>
          </a:xfrm>
          <a:prstGeom prst="rect">
            <a:avLst/>
          </a:prstGeom>
        </p:spPr>
        <p:txBody>
          <a:bodyPr wrap="square">
            <a:spAutoFit/>
          </a:bodyPr>
          <a:lstStyle/>
          <a:p>
            <a:pPr lvl="0" algn="ctr">
              <a:lnSpc>
                <a:spcPct val="150000"/>
              </a:lnSpc>
            </a:pPr>
            <a:r>
              <a:rPr lang="en-GB" sz="4000" dirty="0">
                <a:solidFill>
                  <a:prstClr val="black"/>
                </a:solidFill>
                <a:latin typeface="Comic Sans MS" panose="030F0702030302020204" pitchFamily="66" charset="0"/>
              </a:rPr>
              <a:t> Physical Development</a:t>
            </a:r>
          </a:p>
        </p:txBody>
      </p:sp>
      <p:sp>
        <p:nvSpPr>
          <p:cNvPr id="2" name="Rectangle 1">
            <a:extLst>
              <a:ext uri="{FF2B5EF4-FFF2-40B4-BE49-F238E27FC236}">
                <a16:creationId xmlns:a16="http://schemas.microsoft.com/office/drawing/2014/main" id="{872B015E-A4E5-40BF-8EC7-7D7CF61E091B}"/>
              </a:ext>
            </a:extLst>
          </p:cNvPr>
          <p:cNvSpPr/>
          <p:nvPr/>
        </p:nvSpPr>
        <p:spPr>
          <a:xfrm>
            <a:off x="971600" y="2674947"/>
            <a:ext cx="6912768" cy="1508105"/>
          </a:xfrm>
          <a:prstGeom prst="rect">
            <a:avLst/>
          </a:prstGeom>
        </p:spPr>
        <p:txBody>
          <a:bodyPr wrap="square">
            <a:spAutoFit/>
          </a:bodyPr>
          <a:lstStyle/>
          <a:p>
            <a:endParaRPr lang="en-GB" sz="2000" dirty="0">
              <a:solidFill>
                <a:srgbClr val="000000"/>
              </a:solidFill>
              <a:latin typeface="Roboto"/>
            </a:endParaRPr>
          </a:p>
          <a:p>
            <a:pPr algn="ctr"/>
            <a:r>
              <a:rPr lang="en-GB" sz="2400" dirty="0">
                <a:solidFill>
                  <a:srgbClr val="000000"/>
                </a:solidFill>
                <a:latin typeface="Comic Sans MS" panose="030F0702030302020204" pitchFamily="66" charset="0"/>
              </a:rPr>
              <a:t>“Gross motor skills provide the foundation for developing healthy bodies and social and emotional wellbeing.”</a:t>
            </a:r>
            <a:endParaRPr lang="en-GB" sz="1400" i="1" dirty="0">
              <a:solidFill>
                <a:srgbClr val="000000"/>
              </a:solidFill>
              <a:latin typeface="Comic Sans MS" panose="030F0702030302020204" pitchFamily="66" charset="0"/>
            </a:endParaRPr>
          </a:p>
        </p:txBody>
      </p:sp>
      <p:sp>
        <p:nvSpPr>
          <p:cNvPr id="3" name="Rectangle 2">
            <a:extLst>
              <a:ext uri="{FF2B5EF4-FFF2-40B4-BE49-F238E27FC236}">
                <a16:creationId xmlns:a16="http://schemas.microsoft.com/office/drawing/2014/main" id="{D1D28940-85D3-4B65-8562-AA16440F3CE3}"/>
              </a:ext>
            </a:extLst>
          </p:cNvPr>
          <p:cNvSpPr/>
          <p:nvPr/>
        </p:nvSpPr>
        <p:spPr>
          <a:xfrm>
            <a:off x="899592" y="3937119"/>
            <a:ext cx="7344816" cy="2092881"/>
          </a:xfrm>
          <a:prstGeom prst="rect">
            <a:avLst/>
          </a:prstGeom>
        </p:spPr>
        <p:txBody>
          <a:bodyPr wrap="square">
            <a:spAutoFit/>
          </a:bodyPr>
          <a:lstStyle/>
          <a:p>
            <a:endParaRPr lang="en-GB" sz="2000" dirty="0">
              <a:solidFill>
                <a:srgbClr val="000000"/>
              </a:solidFill>
              <a:latin typeface="Roboto"/>
            </a:endParaRPr>
          </a:p>
          <a:p>
            <a:pPr algn="ctr"/>
            <a:r>
              <a:rPr lang="en-GB" sz="2400" dirty="0">
                <a:solidFill>
                  <a:srgbClr val="000000"/>
                </a:solidFill>
                <a:latin typeface="Comic Sans MS" panose="030F0702030302020204" pitchFamily="66" charset="0"/>
              </a:rPr>
              <a:t> “Fine motor control and precision helps with hand-eye co-ordination which is later linked to early literacy.”</a:t>
            </a:r>
          </a:p>
          <a:p>
            <a:pPr algn="ctr"/>
            <a:endParaRPr lang="en-US" sz="2400" dirty="0">
              <a:solidFill>
                <a:srgbClr val="000000"/>
              </a:solidFill>
              <a:latin typeface="Comic Sans MS" panose="030F0702030302020204" pitchFamily="66" charset="0"/>
            </a:endParaRPr>
          </a:p>
          <a:p>
            <a:pPr algn="ctr"/>
            <a:r>
              <a:rPr lang="en-GB" sz="1400" i="1" dirty="0">
                <a:solidFill>
                  <a:srgbClr val="000000"/>
                </a:solidFill>
                <a:latin typeface="Comic Sans MS" panose="030F0702030302020204" pitchFamily="66" charset="0"/>
              </a:rPr>
              <a:t>(EYFS Statutory Framework 2021)</a:t>
            </a:r>
            <a:endParaRPr lang="en-GB" sz="1400" dirty="0">
              <a:latin typeface="Comic Sans MS" panose="030F0702030302020204" pitchFamily="66" charset="0"/>
            </a:endParaRPr>
          </a:p>
        </p:txBody>
      </p:sp>
    </p:spTree>
    <p:extLst>
      <p:ext uri="{BB962C8B-B14F-4D97-AF65-F5344CB8AC3E}">
        <p14:creationId xmlns:p14="http://schemas.microsoft.com/office/powerpoint/2010/main" val="179479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DFB3-2DE9-484E-8584-FBDEE9508147}"/>
              </a:ext>
            </a:extLst>
          </p:cNvPr>
          <p:cNvSpPr>
            <a:spLocks noGrp="1"/>
          </p:cNvSpPr>
          <p:nvPr>
            <p:ph type="title"/>
          </p:nvPr>
        </p:nvSpPr>
        <p:spPr/>
        <p:txBody>
          <a:bodyPr>
            <a:normAutofit fontScale="90000"/>
          </a:bodyPr>
          <a:lstStyle/>
          <a:p>
            <a:r>
              <a:rPr lang="en-US" dirty="0">
                <a:latin typeface="Comic Sans MS" panose="030F0702030302020204" pitchFamily="66" charset="0"/>
              </a:rPr>
              <a:t>How do we develop gross motor skills?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00E2A3E-31D6-40FC-ADFD-70EB94EC2E54}"/>
              </a:ext>
            </a:extLst>
          </p:cNvPr>
          <p:cNvSpPr>
            <a:spLocks noGrp="1"/>
          </p:cNvSpPr>
          <p:nvPr>
            <p:ph idx="1"/>
          </p:nvPr>
        </p:nvSpPr>
        <p:spPr>
          <a:xfrm>
            <a:off x="1176865" y="2490135"/>
            <a:ext cx="5843406" cy="3603161"/>
          </a:xfrm>
        </p:spPr>
        <p:txBody>
          <a:bodyPr>
            <a:normAutofit fontScale="70000" lnSpcReduction="20000"/>
          </a:bodyPr>
          <a:lstStyle/>
          <a:p>
            <a:r>
              <a:rPr lang="en-US" dirty="0">
                <a:latin typeface="Comic Sans MS" panose="030F0702030302020204" pitchFamily="66" charset="0"/>
              </a:rPr>
              <a:t>We ensure that the children have opportunities to climb, </a:t>
            </a:r>
            <a:r>
              <a:rPr lang="en-GB" dirty="0">
                <a:latin typeface="Comic Sans MS" panose="030F0702030302020204" pitchFamily="66" charset="0"/>
              </a:rPr>
              <a:t>roll, walk, run, skip, crawl, jump and hop. </a:t>
            </a:r>
          </a:p>
          <a:p>
            <a:r>
              <a:rPr lang="en-US" dirty="0">
                <a:latin typeface="Comic Sans MS" panose="030F0702030302020204" pitchFamily="66" charset="0"/>
              </a:rPr>
              <a:t>We ensure they develop various skills such as ball skills, balance and co-ordination. </a:t>
            </a:r>
            <a:endParaRPr lang="en-GB" dirty="0">
              <a:latin typeface="Comic Sans MS" panose="030F0702030302020204" pitchFamily="66" charset="0"/>
            </a:endParaRPr>
          </a:p>
          <a:p>
            <a:r>
              <a:rPr lang="en-US" dirty="0">
                <a:latin typeface="Comic Sans MS" panose="030F0702030302020204" pitchFamily="66" charset="0"/>
              </a:rPr>
              <a:t>W</a:t>
            </a:r>
            <a:r>
              <a:rPr lang="en-GB" dirty="0">
                <a:latin typeface="Comic Sans MS" panose="030F0702030302020204" pitchFamily="66" charset="0"/>
              </a:rPr>
              <a:t>e ensure that they are able to collaborate and use their skills in team sports. </a:t>
            </a:r>
          </a:p>
          <a:p>
            <a:r>
              <a:rPr lang="en-US" dirty="0">
                <a:latin typeface="Comic Sans MS" panose="030F0702030302020204" pitchFamily="66" charset="0"/>
              </a:rPr>
              <a:t>This not just through P.E lessons, but through ensuring that our environment both indoors and outdoors facilitates this. </a:t>
            </a:r>
            <a:endParaRPr lang="en-GB" dirty="0">
              <a:latin typeface="Comic Sans MS" panose="030F0702030302020204" pitchFamily="66" charset="0"/>
            </a:endParaRPr>
          </a:p>
          <a:p>
            <a:r>
              <a:rPr lang="en-US" dirty="0">
                <a:latin typeface="Comic Sans MS" panose="030F0702030302020204" pitchFamily="66" charset="0"/>
              </a:rPr>
              <a:t>We develop shoulder, elbow and wrist pivots to get them ready to write. We do this with Jedi writing, funky finger activities and dough gym. </a:t>
            </a: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42813A33-1D9C-4E93-9BBD-D3DBD8E38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628800"/>
            <a:ext cx="1717438" cy="2289917"/>
          </a:xfrm>
          <a:prstGeom prst="rect">
            <a:avLst/>
          </a:prstGeom>
        </p:spPr>
      </p:pic>
      <p:pic>
        <p:nvPicPr>
          <p:cNvPr id="9" name="Picture 8">
            <a:extLst>
              <a:ext uri="{FF2B5EF4-FFF2-40B4-BE49-F238E27FC236}">
                <a16:creationId xmlns:a16="http://schemas.microsoft.com/office/drawing/2014/main" id="{4E7F4052-DA81-426A-A3B9-B298B9843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28927" y="4285746"/>
            <a:ext cx="2245448" cy="1684086"/>
          </a:xfrm>
          <a:prstGeom prst="rect">
            <a:avLst/>
          </a:prstGeom>
        </p:spPr>
      </p:pic>
    </p:spTree>
    <p:extLst>
      <p:ext uri="{BB962C8B-B14F-4D97-AF65-F5344CB8AC3E}">
        <p14:creationId xmlns:p14="http://schemas.microsoft.com/office/powerpoint/2010/main" val="63500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2490135"/>
            <a:ext cx="5915415" cy="3171113"/>
          </a:xfrm>
        </p:spPr>
        <p:txBody>
          <a:bodyPr>
            <a:normAutofit fontScale="92500" lnSpcReduction="20000"/>
          </a:bodyPr>
          <a:lstStyle/>
          <a:p>
            <a:r>
              <a:rPr lang="en-US" sz="1800" dirty="0">
                <a:latin typeface="Comic Sans MS" panose="030F0702030302020204" pitchFamily="66" charset="0"/>
              </a:rPr>
              <a:t>We give children the opportunity to use a variety of small tools such as scissors, cutlery, paintbrushes, tweezers and more. </a:t>
            </a:r>
          </a:p>
          <a:p>
            <a:r>
              <a:rPr lang="en-US" sz="1800" dirty="0">
                <a:latin typeface="Comic Sans MS" panose="030F0702030302020204" pitchFamily="66" charset="0"/>
              </a:rPr>
              <a:t>We have daily ‘Funky Finger’ sessions- they carry out exercises designed to develop their muscles and get them ready for writing. </a:t>
            </a:r>
          </a:p>
          <a:p>
            <a:r>
              <a:rPr lang="en-US" sz="1800" dirty="0">
                <a:latin typeface="Comic Sans MS" panose="030F0702030302020204" pitchFamily="66" charset="0"/>
              </a:rPr>
              <a:t>Playdough is always available to help develop skills such as squeezing, pinching, pulling, and rolling. </a:t>
            </a:r>
          </a:p>
          <a:p>
            <a:r>
              <a:rPr lang="en-US" sz="1800" dirty="0">
                <a:latin typeface="Comic Sans MS" panose="030F0702030302020204" pitchFamily="66" charset="0"/>
              </a:rPr>
              <a:t>We write at every given opportunity- through their play we find ways to make writing fun and meaningful. </a:t>
            </a:r>
          </a:p>
          <a:p>
            <a:r>
              <a:rPr lang="en-US" sz="1800" dirty="0">
                <a:latin typeface="Comic Sans MS" panose="030F0702030302020204" pitchFamily="66" charset="0"/>
              </a:rPr>
              <a:t>Through these activities we help to develop their pencil grip- which is key to develop effective writing. </a:t>
            </a:r>
          </a:p>
          <a:p>
            <a:pPr marL="0" indent="0">
              <a:buNone/>
            </a:pPr>
            <a:endParaRPr lang="en-US" sz="1800" dirty="0">
              <a:latin typeface="Comic Sans MS" panose="030F0702030302020204" pitchFamily="66" charset="0"/>
            </a:endParaRPr>
          </a:p>
          <a:p>
            <a:pPr marL="0" indent="0">
              <a:buNone/>
            </a:pPr>
            <a:endParaRPr lang="en-US" sz="1800" dirty="0">
              <a:latin typeface="Comic Sans MS" panose="030F0702030302020204" pitchFamily="66" charset="0"/>
            </a:endParaRPr>
          </a:p>
          <a:p>
            <a:endParaRPr lang="en-US" sz="1800" dirty="0">
              <a:latin typeface="Comic Sans MS" panose="030F0702030302020204" pitchFamily="66" charset="0"/>
            </a:endParaRPr>
          </a:p>
          <a:p>
            <a:endParaRPr lang="en-GB" dirty="0"/>
          </a:p>
        </p:txBody>
      </p:sp>
      <p:sp>
        <p:nvSpPr>
          <p:cNvPr id="4" name="Rectangle 3"/>
          <p:cNvSpPr/>
          <p:nvPr/>
        </p:nvSpPr>
        <p:spPr>
          <a:xfrm>
            <a:off x="1168399" y="653222"/>
            <a:ext cx="6674255" cy="1836913"/>
          </a:xfrm>
          <a:prstGeom prst="rect">
            <a:avLst/>
          </a:prstGeom>
        </p:spPr>
        <p:txBody>
          <a:bodyPr wrap="square">
            <a:spAutoFit/>
          </a:bodyPr>
          <a:lstStyle/>
          <a:p>
            <a:pPr lvl="0" algn="ctr">
              <a:lnSpc>
                <a:spcPct val="150000"/>
              </a:lnSpc>
            </a:pPr>
            <a:r>
              <a:rPr lang="en-US" sz="4000" dirty="0">
                <a:solidFill>
                  <a:prstClr val="black"/>
                </a:solidFill>
                <a:latin typeface="Comic Sans MS" panose="030F0702030302020204" pitchFamily="66" charset="0"/>
              </a:rPr>
              <a:t>H</a:t>
            </a:r>
            <a:r>
              <a:rPr lang="en-GB" sz="4000" dirty="0">
                <a:solidFill>
                  <a:prstClr val="black"/>
                </a:solidFill>
                <a:latin typeface="Comic Sans MS" panose="030F0702030302020204" pitchFamily="66" charset="0"/>
              </a:rPr>
              <a:t>ow do we develop fine motor skills?</a:t>
            </a:r>
          </a:p>
        </p:txBody>
      </p:sp>
      <p:pic>
        <p:nvPicPr>
          <p:cNvPr id="6" name="Picture 5">
            <a:extLst>
              <a:ext uri="{FF2B5EF4-FFF2-40B4-BE49-F238E27FC236}">
                <a16:creationId xmlns:a16="http://schemas.microsoft.com/office/drawing/2014/main" id="{42493BDE-16E2-4740-BF47-90BE14FB0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870827"/>
            <a:ext cx="1653648" cy="2204864"/>
          </a:xfrm>
          <a:prstGeom prst="rect">
            <a:avLst/>
          </a:prstGeom>
        </p:spPr>
      </p:pic>
      <p:pic>
        <p:nvPicPr>
          <p:cNvPr id="9" name="Picture 8">
            <a:extLst>
              <a:ext uri="{FF2B5EF4-FFF2-40B4-BE49-F238E27FC236}">
                <a16:creationId xmlns:a16="http://schemas.microsoft.com/office/drawing/2014/main" id="{615ABAB1-382F-4431-92DB-DD4112713A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1261" y="4078003"/>
            <a:ext cx="1651915" cy="2202553"/>
          </a:xfrm>
          <a:prstGeom prst="rect">
            <a:avLst/>
          </a:prstGeom>
        </p:spPr>
      </p:pic>
    </p:spTree>
    <p:extLst>
      <p:ext uri="{BB962C8B-B14F-4D97-AF65-F5344CB8AC3E}">
        <p14:creationId xmlns:p14="http://schemas.microsoft.com/office/powerpoint/2010/main" val="156342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F11582-C070-489A-B0DB-EC331B370A0D}"/>
              </a:ext>
            </a:extLst>
          </p:cNvPr>
          <p:cNvSpPr txBox="1"/>
          <p:nvPr/>
        </p:nvSpPr>
        <p:spPr>
          <a:xfrm>
            <a:off x="1331640" y="2708920"/>
            <a:ext cx="6768752" cy="523220"/>
          </a:xfrm>
          <a:prstGeom prst="rect">
            <a:avLst/>
          </a:prstGeom>
          <a:noFill/>
        </p:spPr>
        <p:txBody>
          <a:bodyPr wrap="square" rtlCol="0">
            <a:spAutoFit/>
          </a:bodyPr>
          <a:lstStyle/>
          <a:p>
            <a:pPr algn="ctr"/>
            <a:r>
              <a:rPr lang="en-US" sz="2800" dirty="0">
                <a:latin typeface="Comic Sans MS" panose="030F0702030302020204" pitchFamily="66" charset="0"/>
              </a:rPr>
              <a:t>Thank you for listening! </a:t>
            </a:r>
          </a:p>
        </p:txBody>
      </p:sp>
    </p:spTree>
    <p:extLst>
      <p:ext uri="{BB962C8B-B14F-4D97-AF65-F5344CB8AC3E}">
        <p14:creationId xmlns:p14="http://schemas.microsoft.com/office/powerpoint/2010/main" val="135065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848872" cy="5472608"/>
          </a:xfrm>
          <a:prstGeom prst="rect">
            <a:avLst/>
          </a:prstGeom>
        </p:spPr>
        <p:txBody>
          <a:bodyPr>
            <a:normAutofit fontScale="92500"/>
          </a:bodyPr>
          <a:lstStyle/>
          <a:p>
            <a:endParaRPr lang="en-GB" sz="2800" dirty="0"/>
          </a:p>
          <a:p>
            <a:pPr marL="0" indent="0" algn="ctr">
              <a:buNone/>
            </a:pPr>
            <a:r>
              <a:rPr lang="en-US" sz="2800" i="1" u="sng" dirty="0">
                <a:latin typeface="Comic Sans MS" panose="030F0702030302020204" pitchFamily="66" charset="0"/>
              </a:rPr>
              <a:t>Reading at Hamble Primary School</a:t>
            </a:r>
          </a:p>
          <a:p>
            <a:pPr marL="0" indent="0" algn="ctr">
              <a:buNone/>
            </a:pPr>
            <a:endParaRPr lang="en-US" sz="2800" dirty="0">
              <a:latin typeface="Comic Sans MS" panose="030F0702030302020204" pitchFamily="66" charset="0"/>
            </a:endParaRPr>
          </a:p>
          <a:p>
            <a:pPr marL="0" indent="0" algn="ctr">
              <a:buNone/>
            </a:pPr>
            <a:r>
              <a:rPr lang="en-US" sz="2800" dirty="0">
                <a:latin typeface="Comic Sans MS" panose="030F0702030302020204" pitchFamily="66" charset="0"/>
              </a:rPr>
              <a:t>Reading is a vitally important part of a child’s development and is a key life skill. At Hamble Primary School we believe that every child can learn to read with the right help and support, and we </a:t>
            </a:r>
            <a:r>
              <a:rPr lang="en-US" sz="2800" dirty="0" err="1">
                <a:latin typeface="Comic Sans MS" panose="030F0702030302020204" pitchFamily="66" charset="0"/>
              </a:rPr>
              <a:t>endeavour</a:t>
            </a:r>
            <a:r>
              <a:rPr lang="en-US" sz="2800" dirty="0">
                <a:latin typeface="Comic Sans MS" panose="030F0702030302020204" pitchFamily="66" charset="0"/>
              </a:rPr>
              <a:t> to instill a love of reading within all children. We place reading and books at the core of our English curriculum, as well as, using books as a stimulus to support learning across the wider curriculum. </a:t>
            </a:r>
            <a:endParaRPr lang="en-GB" sz="28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90331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848872" cy="5184576"/>
          </a:xfrm>
          <a:prstGeom prst="rect">
            <a:avLst/>
          </a:prstGeom>
        </p:spPr>
        <p:txBody>
          <a:bodyPr>
            <a:normAutofit fontScale="77500" lnSpcReduction="20000"/>
          </a:bodyPr>
          <a:lstStyle/>
          <a:p>
            <a:pPr marL="45720" indent="0">
              <a:buNone/>
            </a:pPr>
            <a:endParaRPr lang="en-GB" sz="3000" dirty="0">
              <a:solidFill>
                <a:schemeClr val="tx1"/>
              </a:solidFill>
              <a:latin typeface="Comic Sans MS" panose="030F0702030302020204" pitchFamily="66" charset="0"/>
            </a:endParaRPr>
          </a:p>
          <a:p>
            <a:pPr marL="45720" indent="0">
              <a:buNone/>
            </a:pPr>
            <a:endParaRPr lang="en-GB" sz="3000" dirty="0">
              <a:solidFill>
                <a:schemeClr val="tx1"/>
              </a:solidFill>
              <a:latin typeface="Comic Sans MS" panose="030F0702030302020204" pitchFamily="66" charset="0"/>
            </a:endParaRPr>
          </a:p>
          <a:p>
            <a:pPr marL="45720" indent="0" algn="ctr">
              <a:buNone/>
            </a:pPr>
            <a:r>
              <a:rPr lang="en-US" sz="4600" dirty="0">
                <a:solidFill>
                  <a:schemeClr val="tx1"/>
                </a:solidFill>
                <a:latin typeface="Comic Sans MS" panose="030F0702030302020204" pitchFamily="66" charset="0"/>
              </a:rPr>
              <a:t>Phonics</a:t>
            </a:r>
            <a:endParaRPr lang="en-GB" sz="4600" dirty="0">
              <a:solidFill>
                <a:schemeClr val="tx1"/>
              </a:solidFill>
              <a:latin typeface="Comic Sans MS" panose="030F0702030302020204" pitchFamily="66" charset="0"/>
            </a:endParaRPr>
          </a:p>
          <a:p>
            <a:pPr marL="45720" indent="0">
              <a:buNone/>
            </a:pPr>
            <a:endParaRPr lang="en-GB" sz="3000" dirty="0">
              <a:solidFill>
                <a:schemeClr val="tx1"/>
              </a:solidFill>
              <a:latin typeface="Comic Sans MS" panose="030F0702030302020204" pitchFamily="66" charset="0"/>
            </a:endParaRPr>
          </a:p>
          <a:p>
            <a:pPr marL="45720" indent="0">
              <a:buNone/>
            </a:pPr>
            <a:r>
              <a:rPr lang="en-GB" sz="3000" dirty="0">
                <a:solidFill>
                  <a:schemeClr val="tx1"/>
                </a:solidFill>
                <a:latin typeface="Comic Sans MS" panose="030F0702030302020204" pitchFamily="66" charset="0"/>
              </a:rPr>
              <a:t>Phonics is </a:t>
            </a:r>
            <a:r>
              <a:rPr lang="en-GB" sz="3000" dirty="0">
                <a:latin typeface="Comic Sans MS" panose="030F0702030302020204" pitchFamily="66" charset="0"/>
              </a:rPr>
              <a:t>the recommended </a:t>
            </a:r>
            <a:r>
              <a:rPr lang="en-GB" sz="3000" dirty="0">
                <a:solidFill>
                  <a:schemeClr val="tx1"/>
                </a:solidFill>
                <a:latin typeface="Comic Sans MS" panose="030F0702030302020204" pitchFamily="66" charset="0"/>
              </a:rPr>
              <a:t>strategy through which children should be taught </a:t>
            </a:r>
            <a:r>
              <a:rPr lang="en-GB" sz="3000" dirty="0">
                <a:latin typeface="Comic Sans MS" panose="030F0702030302020204" pitchFamily="66" charset="0"/>
              </a:rPr>
              <a:t>to learn to </a:t>
            </a:r>
            <a:r>
              <a:rPr lang="en-GB" sz="3000" dirty="0">
                <a:solidFill>
                  <a:schemeClr val="tx1"/>
                </a:solidFill>
                <a:latin typeface="Comic Sans MS" panose="030F0702030302020204" pitchFamily="66" charset="0"/>
              </a:rPr>
              <a:t>read. </a:t>
            </a:r>
            <a:r>
              <a:rPr lang="en-US" sz="3000" dirty="0">
                <a:solidFill>
                  <a:schemeClr val="tx1"/>
                </a:solidFill>
                <a:latin typeface="Comic Sans MS" panose="030F0702030302020204" pitchFamily="66" charset="0"/>
              </a:rPr>
              <a:t>As a school we use the </a:t>
            </a:r>
            <a:r>
              <a:rPr lang="en-US" sz="3000" dirty="0">
                <a:latin typeface="Comic Sans MS" panose="030F0702030302020204" pitchFamily="66" charset="0"/>
              </a:rPr>
              <a:t>complete systematic synthetic phonics </a:t>
            </a:r>
            <a:r>
              <a:rPr lang="en-US" sz="3000" dirty="0" err="1">
                <a:latin typeface="Comic Sans MS" panose="030F0702030302020204" pitchFamily="66" charset="0"/>
              </a:rPr>
              <a:t>programme</a:t>
            </a:r>
            <a:r>
              <a:rPr lang="en-US" sz="3000" dirty="0">
                <a:latin typeface="Comic Sans MS" panose="030F0702030302020204" pitchFamily="66" charset="0"/>
              </a:rPr>
              <a:t>, Little Wandle Letters and Sounds Revised.</a:t>
            </a:r>
            <a:r>
              <a:rPr lang="en-GB" sz="3000" dirty="0">
                <a:solidFill>
                  <a:schemeClr val="tx1"/>
                </a:solidFill>
                <a:latin typeface="Comic Sans MS" panose="030F0702030302020204" pitchFamily="66" charset="0"/>
              </a:rPr>
              <a:t> </a:t>
            </a:r>
          </a:p>
          <a:p>
            <a:pPr marL="45720" indent="0">
              <a:buNone/>
            </a:pPr>
            <a:r>
              <a:rPr lang="en-GB" sz="3100" dirty="0">
                <a:solidFill>
                  <a:schemeClr val="tx1"/>
                </a:solidFill>
                <a:latin typeface="Comic Sans MS" panose="030F0702030302020204" pitchFamily="66" charset="0"/>
              </a:rPr>
              <a:t>There are </a:t>
            </a:r>
            <a:r>
              <a:rPr lang="en-GB" sz="3100" dirty="0">
                <a:latin typeface="Comic Sans MS" panose="030F0702030302020204" pitchFamily="66" charset="0"/>
              </a:rPr>
              <a:t>5</a:t>
            </a:r>
            <a:r>
              <a:rPr lang="en-GB" sz="3100" dirty="0">
                <a:solidFill>
                  <a:schemeClr val="tx1"/>
                </a:solidFill>
                <a:latin typeface="Comic Sans MS" panose="030F0702030302020204" pitchFamily="66" charset="0"/>
              </a:rPr>
              <a:t> phases in Little Wandle Letters and </a:t>
            </a:r>
            <a:r>
              <a:rPr lang="en-GB" sz="3100" dirty="0">
                <a:latin typeface="Comic Sans MS" panose="030F0702030302020204" pitchFamily="66" charset="0"/>
              </a:rPr>
              <a:t>Sounds </a:t>
            </a:r>
            <a:r>
              <a:rPr lang="en-GB" sz="3100" dirty="0">
                <a:solidFill>
                  <a:schemeClr val="tx1"/>
                </a:solidFill>
                <a:latin typeface="Comic Sans MS" panose="030F0702030302020204" pitchFamily="66" charset="0"/>
              </a:rPr>
              <a:t>.  </a:t>
            </a:r>
            <a:r>
              <a:rPr lang="en-GB" sz="3000" dirty="0">
                <a:latin typeface="Comic Sans MS" panose="030F0702030302020204" pitchFamily="66" charset="0"/>
              </a:rPr>
              <a:t>It runs alongside other teaching methods such as whole class reading sessions and sharing stories to help children develop vital skills and give them a real love of reading.</a:t>
            </a:r>
          </a:p>
          <a:p>
            <a:pPr marL="45720" indent="0">
              <a:buNone/>
            </a:pPr>
            <a:endParaRPr lang="en-GB" sz="3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424122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7560840" cy="4464496"/>
          </a:xfrm>
          <a:prstGeom prst="rect">
            <a:avLst/>
          </a:prstGeom>
        </p:spPr>
        <p:txBody>
          <a:bodyPr>
            <a:normAutofit fontScale="85000" lnSpcReduction="20000"/>
          </a:bodyPr>
          <a:lstStyle/>
          <a:p>
            <a:pPr marL="45720" indent="0" algn="ctr">
              <a:buNone/>
            </a:pPr>
            <a:r>
              <a:rPr lang="en-GB" sz="4300" b="1" dirty="0">
                <a:latin typeface="Comic Sans MS" panose="030F0702030302020204" pitchFamily="66" charset="0"/>
              </a:rPr>
              <a:t>Phase 1 </a:t>
            </a:r>
          </a:p>
          <a:p>
            <a:r>
              <a:rPr lang="en-GB" sz="3000" dirty="0">
                <a:latin typeface="Comic Sans MS" panose="030F0702030302020204" pitchFamily="66" charset="0"/>
              </a:rPr>
              <a:t>Tuning into sounds – </a:t>
            </a:r>
          </a:p>
          <a:p>
            <a:pPr marL="45720" indent="0">
              <a:buNone/>
            </a:pPr>
            <a:r>
              <a:rPr lang="en-GB" sz="1700" dirty="0">
                <a:solidFill>
                  <a:srgbClr val="7030A0"/>
                </a:solidFill>
                <a:latin typeface="Comic Sans MS" panose="030F0702030302020204" pitchFamily="66" charset="0"/>
              </a:rPr>
              <a:t>1) Environmental sounds,</a:t>
            </a:r>
          </a:p>
          <a:p>
            <a:pPr marL="45720" indent="0">
              <a:buNone/>
            </a:pPr>
            <a:r>
              <a:rPr lang="en-GB" sz="1700" dirty="0">
                <a:solidFill>
                  <a:srgbClr val="7030A0"/>
                </a:solidFill>
                <a:latin typeface="Comic Sans MS" panose="030F0702030302020204" pitchFamily="66" charset="0"/>
              </a:rPr>
              <a:t>2) Instrumental sounds,  </a:t>
            </a:r>
          </a:p>
          <a:p>
            <a:pPr marL="45720" indent="0">
              <a:buNone/>
            </a:pPr>
            <a:r>
              <a:rPr lang="en-GB" sz="1700" dirty="0">
                <a:solidFill>
                  <a:srgbClr val="7030A0"/>
                </a:solidFill>
                <a:latin typeface="Comic Sans MS" panose="030F0702030302020204" pitchFamily="66" charset="0"/>
              </a:rPr>
              <a:t>3) Body percussion, </a:t>
            </a:r>
          </a:p>
          <a:p>
            <a:pPr marL="45720" indent="0">
              <a:buNone/>
            </a:pPr>
            <a:r>
              <a:rPr lang="en-GB" sz="1700" dirty="0">
                <a:solidFill>
                  <a:srgbClr val="7030A0"/>
                </a:solidFill>
                <a:latin typeface="Comic Sans MS" panose="030F0702030302020204" pitchFamily="66" charset="0"/>
              </a:rPr>
              <a:t>4) Rhythm and  Rhyme, </a:t>
            </a:r>
          </a:p>
          <a:p>
            <a:pPr marL="45720" indent="0">
              <a:buNone/>
            </a:pPr>
            <a:r>
              <a:rPr lang="en-GB" sz="1700" dirty="0">
                <a:solidFill>
                  <a:srgbClr val="7030A0"/>
                </a:solidFill>
                <a:latin typeface="Comic Sans MS" panose="030F0702030302020204" pitchFamily="66" charset="0"/>
              </a:rPr>
              <a:t>5) Alliteration, </a:t>
            </a:r>
          </a:p>
          <a:p>
            <a:pPr marL="45720" indent="0">
              <a:buNone/>
            </a:pPr>
            <a:r>
              <a:rPr lang="en-GB" sz="1700" dirty="0">
                <a:solidFill>
                  <a:srgbClr val="7030A0"/>
                </a:solidFill>
                <a:latin typeface="Comic Sans MS" panose="030F0702030302020204" pitchFamily="66" charset="0"/>
              </a:rPr>
              <a:t>6) Voice sounds </a:t>
            </a:r>
          </a:p>
          <a:p>
            <a:pPr marL="45720" indent="0">
              <a:buNone/>
            </a:pPr>
            <a:r>
              <a:rPr lang="en-GB" sz="1700" dirty="0">
                <a:solidFill>
                  <a:srgbClr val="7030A0"/>
                </a:solidFill>
                <a:latin typeface="Comic Sans MS" panose="030F0702030302020204" pitchFamily="66" charset="0"/>
              </a:rPr>
              <a:t>7) Oral blending and segmenting</a:t>
            </a:r>
          </a:p>
          <a:p>
            <a:pPr marL="45720" indent="0">
              <a:buNone/>
            </a:pPr>
            <a:endParaRPr lang="en-GB" sz="1200" dirty="0">
              <a:solidFill>
                <a:srgbClr val="7030A0"/>
              </a:solidFill>
              <a:latin typeface="Comic Sans MS" panose="030F0702030302020204" pitchFamily="66" charset="0"/>
            </a:endParaRPr>
          </a:p>
          <a:p>
            <a:r>
              <a:rPr lang="en-GB" sz="3000" dirty="0">
                <a:latin typeface="Comic Sans MS" panose="030F0702030302020204" pitchFamily="66" charset="0"/>
              </a:rPr>
              <a:t>Listening to and remembering sounds</a:t>
            </a:r>
          </a:p>
          <a:p>
            <a:r>
              <a:rPr lang="en-GB" sz="3000" dirty="0">
                <a:latin typeface="Comic Sans MS" panose="030F0702030302020204" pitchFamily="66" charset="0"/>
              </a:rPr>
              <a:t>Talking about sounds </a:t>
            </a:r>
          </a:p>
          <a:p>
            <a:endParaRPr lang="en-GB" sz="3000" dirty="0">
              <a:latin typeface="Comic Sans MS" panose="030F0702030302020204" pitchFamily="66" charset="0"/>
            </a:endParaRPr>
          </a:p>
          <a:p>
            <a:endParaRPr lang="en-GB" sz="3000" dirty="0"/>
          </a:p>
          <a:p>
            <a:endParaRPr lang="en-GB" dirty="0"/>
          </a:p>
          <a:p>
            <a:endParaRPr lang="en-GB" dirty="0"/>
          </a:p>
        </p:txBody>
      </p:sp>
    </p:spTree>
    <p:extLst>
      <p:ext uri="{BB962C8B-B14F-4D97-AF65-F5344CB8AC3E}">
        <p14:creationId xmlns:p14="http://schemas.microsoft.com/office/powerpoint/2010/main" val="11866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125" y="1844824"/>
            <a:ext cx="7704856" cy="4266064"/>
          </a:xfrm>
          <a:prstGeom prst="rect">
            <a:avLst/>
          </a:prstGeom>
        </p:spPr>
        <p:txBody>
          <a:bodyPr>
            <a:normAutofit fontScale="85000" lnSpcReduction="20000"/>
          </a:bodyPr>
          <a:lstStyle/>
          <a:p>
            <a:pPr marL="45720" indent="0" algn="ctr">
              <a:buNone/>
            </a:pPr>
            <a:r>
              <a:rPr lang="en-GB" sz="4300" b="1" dirty="0">
                <a:latin typeface="Comic Sans MS" panose="030F0702030302020204" pitchFamily="66" charset="0"/>
              </a:rPr>
              <a:t>Phase 2 </a:t>
            </a:r>
          </a:p>
          <a:p>
            <a:r>
              <a:rPr lang="en-GB" sz="3000" dirty="0">
                <a:latin typeface="Comic Sans MS" panose="030F0702030302020204" pitchFamily="66" charset="0"/>
              </a:rPr>
              <a:t>Teaching the first 19 letter sounds.  </a:t>
            </a:r>
          </a:p>
          <a:p>
            <a:pPr marL="45720" indent="0">
              <a:buNone/>
            </a:pPr>
            <a:endParaRPr lang="en-GB" sz="3000" dirty="0">
              <a:latin typeface="Comic Sans MS" panose="030F0702030302020204" pitchFamily="66" charset="0"/>
            </a:endParaRPr>
          </a:p>
          <a:p>
            <a:r>
              <a:rPr lang="en-GB" sz="3000" dirty="0">
                <a:latin typeface="Comic Sans MS" panose="030F0702030302020204" pitchFamily="66" charset="0"/>
              </a:rPr>
              <a:t>Pure sounds- pronunciation is key!</a:t>
            </a:r>
          </a:p>
          <a:p>
            <a:pPr marL="0" indent="0">
              <a:buNone/>
            </a:pPr>
            <a:endParaRPr lang="en-GB" sz="3000" dirty="0">
              <a:latin typeface="Comic Sans MS" panose="030F0702030302020204" pitchFamily="66" charset="0"/>
            </a:endParaRPr>
          </a:p>
          <a:p>
            <a:r>
              <a:rPr lang="en-GB" sz="3000" dirty="0">
                <a:latin typeface="Comic Sans MS" panose="030F0702030302020204" pitchFamily="66" charset="0"/>
              </a:rPr>
              <a:t>GPC- </a:t>
            </a:r>
            <a:r>
              <a:rPr lang="en-US" sz="2800" dirty="0">
                <a:latin typeface="Comic Sans MS" panose="030F0702030302020204" pitchFamily="66" charset="0"/>
              </a:rPr>
              <a:t>using the correct sounds which correspond with the letters they are reading.</a:t>
            </a:r>
            <a:r>
              <a:rPr lang="en-US" sz="2800" dirty="0"/>
              <a:t> </a:t>
            </a:r>
            <a:endParaRPr lang="en-GB" sz="3000" i="1" dirty="0">
              <a:latin typeface="Comic Sans MS" panose="030F0702030302020204" pitchFamily="66" charset="0"/>
            </a:endParaRPr>
          </a:p>
          <a:p>
            <a:pPr marL="45720" indent="0">
              <a:buNone/>
            </a:pPr>
            <a:endParaRPr lang="en-GB" sz="3000" dirty="0">
              <a:latin typeface="Comic Sans MS" panose="030F0702030302020204" pitchFamily="66" charset="0"/>
            </a:endParaRPr>
          </a:p>
          <a:p>
            <a:r>
              <a:rPr lang="en-GB" sz="3000" dirty="0">
                <a:latin typeface="Comic Sans MS" panose="030F0702030302020204" pitchFamily="66" charset="0"/>
              </a:rPr>
              <a:t>Begin to segment and blend CVC words.</a:t>
            </a:r>
          </a:p>
          <a:p>
            <a:pPr marL="0" indent="0">
              <a:buNone/>
            </a:pPr>
            <a:endParaRPr lang="en-GB" sz="3000" i="1"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6948264" y="640966"/>
            <a:ext cx="1323063" cy="1399604"/>
          </a:xfrm>
          <a:prstGeom prst="rect">
            <a:avLst/>
          </a:prstGeom>
        </p:spPr>
      </p:pic>
      <p:sp>
        <p:nvSpPr>
          <p:cNvPr id="4" name="TextBox 3"/>
          <p:cNvSpPr txBox="1"/>
          <p:nvPr/>
        </p:nvSpPr>
        <p:spPr>
          <a:xfrm>
            <a:off x="1043608" y="908720"/>
            <a:ext cx="3793154" cy="1200329"/>
          </a:xfrm>
          <a:prstGeom prst="rect">
            <a:avLst/>
          </a:prstGeom>
          <a:noFill/>
        </p:spPr>
        <p:txBody>
          <a:bodyPr wrap="none" rtlCol="0">
            <a:spAutoFit/>
          </a:bodyPr>
          <a:lstStyle/>
          <a:p>
            <a:r>
              <a:rPr lang="en-GB" dirty="0">
                <a:hlinkClick r:id="rId4"/>
              </a:rPr>
              <a:t>www.littlewandlelettersandsounds.org.uk</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408712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00808"/>
            <a:ext cx="7704856" cy="5976664"/>
          </a:xfrm>
          <a:prstGeom prst="rect">
            <a:avLst/>
          </a:prstGeom>
        </p:spPr>
        <p:txBody>
          <a:bodyPr vert="horz" lIns="91440" tIns="45720" rIns="91440" bIns="45720" rtlCol="0" anchor="t">
            <a:normAutofit/>
          </a:bodyPr>
          <a:lstStyle/>
          <a:p>
            <a:pPr marL="45720" indent="0" algn="ctr">
              <a:buNone/>
            </a:pPr>
            <a:r>
              <a:rPr lang="en-GB" sz="4300" b="1" dirty="0">
                <a:latin typeface="Comic Sans MS" panose="030F0702030302020204" pitchFamily="66" charset="0"/>
              </a:rPr>
              <a:t>Phase 3 </a:t>
            </a:r>
          </a:p>
          <a:p>
            <a:r>
              <a:rPr lang="en-GB" sz="3600" dirty="0">
                <a:latin typeface="Comic Sans MS"/>
              </a:rPr>
              <a:t>Digraphs and </a:t>
            </a:r>
            <a:r>
              <a:rPr lang="en-GB" sz="3600" dirty="0" err="1">
                <a:latin typeface="Comic Sans MS"/>
              </a:rPr>
              <a:t>trigraphs</a:t>
            </a:r>
            <a:endParaRPr lang="en-GB" sz="3600" dirty="0">
              <a:latin typeface="Comic Sans MS"/>
            </a:endParaRPr>
          </a:p>
          <a:p>
            <a:r>
              <a:rPr lang="en-GB" sz="3600" dirty="0">
                <a:latin typeface="Comic Sans MS" panose="030F0702030302020204" pitchFamily="66" charset="0"/>
              </a:rPr>
              <a:t>Blending for reading </a:t>
            </a:r>
          </a:p>
          <a:p>
            <a:r>
              <a:rPr lang="en-GB" sz="3600" dirty="0">
                <a:latin typeface="Comic Sans MS" panose="030F0702030302020204" pitchFamily="66" charset="0"/>
              </a:rPr>
              <a:t>Segmentation for spelling </a:t>
            </a:r>
          </a:p>
          <a:p>
            <a:r>
              <a:rPr lang="en-GB" sz="3600" dirty="0">
                <a:latin typeface="Comic Sans MS" panose="030F0702030302020204" pitchFamily="66" charset="0"/>
              </a:rPr>
              <a:t>Tricky words</a:t>
            </a:r>
          </a:p>
          <a:p>
            <a:pPr marL="45720" indent="0">
              <a:buNone/>
            </a:pPr>
            <a:endParaRPr lang="en-GB" sz="4000" dirty="0">
              <a:latin typeface="Comic Sans MS" panose="030F0702030302020204" pitchFamily="66" charset="0"/>
            </a:endParaRPr>
          </a:p>
          <a:p>
            <a:pPr marL="45720" indent="0">
              <a:buNone/>
            </a:pPr>
            <a:endParaRPr lang="en-GB" dirty="0"/>
          </a:p>
        </p:txBody>
      </p:sp>
      <p:pic>
        <p:nvPicPr>
          <p:cNvPr id="5" name="Picture 4"/>
          <p:cNvPicPr>
            <a:picLocks noChangeAspect="1"/>
          </p:cNvPicPr>
          <p:nvPr/>
        </p:nvPicPr>
        <p:blipFill>
          <a:blip r:embed="rId3"/>
          <a:stretch>
            <a:fillRect/>
          </a:stretch>
        </p:blipFill>
        <p:spPr>
          <a:xfrm>
            <a:off x="7020272" y="657824"/>
            <a:ext cx="1440160" cy="1523475"/>
          </a:xfrm>
          <a:prstGeom prst="rect">
            <a:avLst/>
          </a:prstGeom>
        </p:spPr>
      </p:pic>
    </p:spTree>
    <p:extLst>
      <p:ext uri="{BB962C8B-B14F-4D97-AF65-F5344CB8AC3E}">
        <p14:creationId xmlns:p14="http://schemas.microsoft.com/office/powerpoint/2010/main" val="248532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7704856" cy="6192688"/>
          </a:xfrm>
          <a:prstGeom prst="rect">
            <a:avLst/>
          </a:prstGeom>
        </p:spPr>
        <p:txBody>
          <a:bodyPr>
            <a:normAutofit fontScale="62500" lnSpcReduction="20000"/>
          </a:bodyPr>
          <a:lstStyle/>
          <a:p>
            <a:endParaRPr lang="en-GB" sz="4000" dirty="0">
              <a:latin typeface="Comic Sans MS" panose="030F0702030302020204" pitchFamily="66" charset="0"/>
            </a:endParaRPr>
          </a:p>
          <a:p>
            <a:pPr marL="0" indent="0">
              <a:buNone/>
            </a:pPr>
            <a:r>
              <a:rPr lang="en-US" sz="4000" u="sng" dirty="0">
                <a:latin typeface="Comic Sans MS" panose="030F0702030302020204" pitchFamily="66" charset="0"/>
              </a:rPr>
              <a:t>Key Vocabulary  </a:t>
            </a:r>
          </a:p>
          <a:p>
            <a:r>
              <a:rPr lang="en-US" sz="4000" b="1" dirty="0">
                <a:latin typeface="Comic Sans MS" panose="030F0702030302020204" pitchFamily="66" charset="0"/>
              </a:rPr>
              <a:t>Phoneme – </a:t>
            </a:r>
            <a:r>
              <a:rPr lang="en-US" sz="4000" dirty="0">
                <a:latin typeface="Comic Sans MS" panose="030F0702030302020204" pitchFamily="66" charset="0"/>
              </a:rPr>
              <a:t>A unit of sound. </a:t>
            </a:r>
          </a:p>
          <a:p>
            <a:r>
              <a:rPr lang="en-US" sz="4000" b="1" dirty="0">
                <a:latin typeface="Comic Sans MS" panose="030F0702030302020204" pitchFamily="66" charset="0"/>
              </a:rPr>
              <a:t>Grapheme – </a:t>
            </a:r>
            <a:r>
              <a:rPr lang="en-US" sz="4000" dirty="0">
                <a:latin typeface="Comic Sans MS" panose="030F0702030302020204" pitchFamily="66" charset="0"/>
              </a:rPr>
              <a:t>The way a phoneme is represented in writing. </a:t>
            </a:r>
          </a:p>
          <a:p>
            <a:r>
              <a:rPr lang="en-US" sz="4000" b="1" dirty="0">
                <a:latin typeface="Comic Sans MS" panose="030F0702030302020204" pitchFamily="66" charset="0"/>
              </a:rPr>
              <a:t>GPC - </a:t>
            </a:r>
            <a:r>
              <a:rPr lang="en-US" sz="4000" dirty="0">
                <a:latin typeface="Comic Sans MS" panose="030F0702030302020204" pitchFamily="66" charset="0"/>
              </a:rPr>
              <a:t>Grapheme to Phoneme Correspondence: the individual letters or letters strings which represent individual sounds in the language, i.e. the way a letter ‘sounds’ when it is read aloud. </a:t>
            </a:r>
          </a:p>
          <a:p>
            <a:r>
              <a:rPr lang="en-US" sz="4000" b="1" dirty="0">
                <a:latin typeface="Comic Sans MS" panose="030F0702030302020204" pitchFamily="66" charset="0"/>
              </a:rPr>
              <a:t>Segment – </a:t>
            </a:r>
            <a:r>
              <a:rPr lang="en-US" sz="4000" dirty="0">
                <a:latin typeface="Comic Sans MS" panose="030F0702030302020204" pitchFamily="66" charset="0"/>
              </a:rPr>
              <a:t>The breaking up of a word into the individual phonemes that it consists of, e.g. ‘sit’ = /s/ /</a:t>
            </a:r>
            <a:r>
              <a:rPr lang="en-US" sz="4000" dirty="0" err="1">
                <a:latin typeface="Comic Sans MS" panose="030F0702030302020204" pitchFamily="66" charset="0"/>
              </a:rPr>
              <a:t>i</a:t>
            </a:r>
            <a:r>
              <a:rPr lang="en-US" sz="4000" dirty="0">
                <a:latin typeface="Comic Sans MS" panose="030F0702030302020204" pitchFamily="66" charset="0"/>
              </a:rPr>
              <a:t>/ /t/ </a:t>
            </a:r>
          </a:p>
          <a:p>
            <a:r>
              <a:rPr lang="en-US" sz="4000" b="1" dirty="0">
                <a:latin typeface="Comic Sans MS" panose="030F0702030302020204" pitchFamily="66" charset="0"/>
              </a:rPr>
              <a:t>Blend – </a:t>
            </a:r>
            <a:r>
              <a:rPr lang="en-US" sz="4000" dirty="0">
                <a:latin typeface="Comic Sans MS" panose="030F0702030302020204" pitchFamily="66" charset="0"/>
              </a:rPr>
              <a:t>The joining of phonemes when they are said aloud, to form a word. </a:t>
            </a:r>
          </a:p>
          <a:p>
            <a:pPr marL="45720" indent="0">
              <a:buNone/>
            </a:pPr>
            <a:endParaRPr lang="en-GB" dirty="0"/>
          </a:p>
        </p:txBody>
      </p:sp>
    </p:spTree>
    <p:extLst>
      <p:ext uri="{BB962C8B-B14F-4D97-AF65-F5344CB8AC3E}">
        <p14:creationId xmlns:p14="http://schemas.microsoft.com/office/powerpoint/2010/main" val="393817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8208912" cy="5544616"/>
          </a:xfrm>
          <a:prstGeom prst="rect">
            <a:avLst/>
          </a:prstGeom>
        </p:spPr>
        <p:txBody>
          <a:bodyPr>
            <a:normAutofit/>
          </a:bodyPr>
          <a:lstStyle/>
          <a:p>
            <a:pPr marL="45720" indent="0">
              <a:buNone/>
            </a:pPr>
            <a:r>
              <a:rPr lang="en-GB" sz="4000" u="sng" dirty="0">
                <a:latin typeface="Comic Sans MS" panose="030F0702030302020204" pitchFamily="66" charset="0"/>
              </a:rPr>
              <a:t>Digraphs</a:t>
            </a:r>
            <a:r>
              <a:rPr lang="en-GB" sz="4000" dirty="0">
                <a:latin typeface="Comic Sans MS" panose="030F0702030302020204" pitchFamily="66" charset="0"/>
              </a:rPr>
              <a:t>-</a:t>
            </a:r>
            <a:r>
              <a:rPr lang="en-US" sz="2500" dirty="0">
                <a:solidFill>
                  <a:prstClr val="black">
                    <a:lumMod val="85000"/>
                    <a:lumOff val="15000"/>
                  </a:prstClr>
                </a:solidFill>
                <a:latin typeface="Comic Sans MS" panose="030F0702030302020204" pitchFamily="66" charset="0"/>
              </a:rPr>
              <a:t> 2 letters that make 1 sound, e.g.</a:t>
            </a:r>
            <a:endParaRPr lang="en-GB" sz="4000" dirty="0">
              <a:latin typeface="Comic Sans MS" panose="030F0702030302020204" pitchFamily="66" charset="0"/>
            </a:endParaRPr>
          </a:p>
          <a:p>
            <a:endParaRPr lang="en-GB" sz="4000" dirty="0">
              <a:latin typeface="Comic Sans MS" panose="030F0702030302020204" pitchFamily="66" charset="0"/>
            </a:endParaRPr>
          </a:p>
          <a:p>
            <a:pPr marL="45720" indent="0">
              <a:buNone/>
            </a:pPr>
            <a:endParaRPr lang="en-GB" sz="4000" u="sng" dirty="0">
              <a:latin typeface="Comic Sans MS" panose="030F0702030302020204" pitchFamily="66" charset="0"/>
            </a:endParaRPr>
          </a:p>
          <a:p>
            <a:pPr marL="45720" indent="0">
              <a:buNone/>
            </a:pPr>
            <a:r>
              <a:rPr lang="en-GB" sz="4000" u="sng" dirty="0" err="1">
                <a:latin typeface="Comic Sans MS" panose="030F0702030302020204" pitchFamily="66" charset="0"/>
              </a:rPr>
              <a:t>Trigraphs</a:t>
            </a:r>
            <a:r>
              <a:rPr lang="en-GB" sz="4000" dirty="0">
                <a:latin typeface="Comic Sans MS" panose="030F0702030302020204" pitchFamily="66" charset="0"/>
              </a:rPr>
              <a:t>- </a:t>
            </a:r>
            <a:r>
              <a:rPr lang="en-US" dirty="0">
                <a:latin typeface="Comic Sans MS" panose="030F0702030302020204" pitchFamily="66" charset="0"/>
              </a:rPr>
              <a:t>3 letters that make 1 sound, e.g. </a:t>
            </a:r>
            <a:endParaRPr lang="en-GB" sz="3600" dirty="0">
              <a:latin typeface="Comic Sans MS" panose="030F0702030302020204" pitchFamily="66" charset="0"/>
            </a:endParaRPr>
          </a:p>
          <a:p>
            <a:pPr marL="45720" indent="0">
              <a:buNone/>
            </a:pPr>
            <a:r>
              <a:rPr lang="en-GB" sz="4000" dirty="0" err="1">
                <a:latin typeface="Comic Sans MS" panose="030F0702030302020204" pitchFamily="66" charset="0"/>
              </a:rPr>
              <a:t>igh</a:t>
            </a:r>
            <a:r>
              <a:rPr lang="en-GB" sz="4000" dirty="0">
                <a:latin typeface="Comic Sans MS" panose="030F0702030302020204" pitchFamily="66" charset="0"/>
              </a:rPr>
              <a:t>	</a:t>
            </a:r>
            <a:r>
              <a:rPr lang="en-GB" sz="4000" i="1" dirty="0">
                <a:latin typeface="Comic Sans MS" panose="030F0702030302020204" pitchFamily="66" charset="0"/>
              </a:rPr>
              <a:t>l</a:t>
            </a:r>
            <a:r>
              <a:rPr lang="en-GB" sz="4000" i="1" u="sng" dirty="0">
                <a:solidFill>
                  <a:schemeClr val="accent5"/>
                </a:solidFill>
                <a:latin typeface="Comic Sans MS" panose="030F0702030302020204" pitchFamily="66" charset="0"/>
              </a:rPr>
              <a:t>igh</a:t>
            </a:r>
            <a:r>
              <a:rPr lang="en-GB" sz="4000" i="1" dirty="0">
                <a:latin typeface="Comic Sans MS" panose="030F0702030302020204" pitchFamily="66" charset="0"/>
              </a:rPr>
              <a:t>t</a:t>
            </a:r>
            <a:r>
              <a:rPr lang="en-GB" sz="4000" dirty="0">
                <a:latin typeface="Comic Sans MS" panose="030F0702030302020204" pitchFamily="66" charset="0"/>
              </a:rPr>
              <a:t>	     ear  </a:t>
            </a:r>
            <a:r>
              <a:rPr lang="en-GB" sz="4000" i="1" dirty="0">
                <a:latin typeface="Comic Sans MS" panose="030F0702030302020204" pitchFamily="66" charset="0"/>
              </a:rPr>
              <a:t>h</a:t>
            </a:r>
            <a:r>
              <a:rPr lang="en-GB" sz="4000" i="1" u="sng" dirty="0">
                <a:solidFill>
                  <a:schemeClr val="accent5"/>
                </a:solidFill>
                <a:latin typeface="Comic Sans MS" panose="030F0702030302020204" pitchFamily="66" charset="0"/>
              </a:rPr>
              <a:t>ear</a:t>
            </a:r>
            <a:r>
              <a:rPr lang="en-GB" sz="4000" dirty="0">
                <a:latin typeface="Comic Sans MS" panose="030F0702030302020204" pitchFamily="66" charset="0"/>
              </a:rPr>
              <a:t>	air  </a:t>
            </a:r>
            <a:r>
              <a:rPr lang="en-GB" sz="4000" i="1" dirty="0">
                <a:latin typeface="Comic Sans MS" panose="030F0702030302020204" pitchFamily="66" charset="0"/>
              </a:rPr>
              <a:t>f</a:t>
            </a:r>
            <a:r>
              <a:rPr lang="en-GB" sz="4000" i="1" u="sng" dirty="0">
                <a:solidFill>
                  <a:schemeClr val="accent5"/>
                </a:solidFill>
                <a:latin typeface="Comic Sans MS" panose="030F0702030302020204" pitchFamily="66" charset="0"/>
              </a:rPr>
              <a:t>air</a:t>
            </a:r>
            <a:r>
              <a:rPr lang="en-GB" sz="4000" dirty="0">
                <a:latin typeface="Comic Sans MS" panose="030F0702030302020204" pitchFamily="66" charset="0"/>
              </a:rPr>
              <a:t>	</a:t>
            </a:r>
          </a:p>
        </p:txBody>
      </p:sp>
      <p:sp>
        <p:nvSpPr>
          <p:cNvPr id="2" name="TextBox 1"/>
          <p:cNvSpPr txBox="1"/>
          <p:nvPr/>
        </p:nvSpPr>
        <p:spPr>
          <a:xfrm>
            <a:off x="1899561" y="1829867"/>
            <a:ext cx="2430278" cy="707886"/>
          </a:xfrm>
          <a:prstGeom prst="rect">
            <a:avLst/>
          </a:prstGeom>
          <a:noFill/>
        </p:spPr>
        <p:txBody>
          <a:bodyPr wrap="square" rtlCol="0">
            <a:spAutoFit/>
          </a:bodyPr>
          <a:lstStyle/>
          <a:p>
            <a:r>
              <a:rPr lang="en-GB" sz="4000" dirty="0" err="1">
                <a:solidFill>
                  <a:schemeClr val="accent5"/>
                </a:solidFill>
                <a:latin typeface="Comic Sans MS" pitchFamily="66" charset="0"/>
              </a:rPr>
              <a:t>th</a:t>
            </a:r>
            <a:r>
              <a:rPr lang="en-GB" sz="4000" dirty="0">
                <a:solidFill>
                  <a:srgbClr val="FF0000"/>
                </a:solidFill>
                <a:latin typeface="Comic Sans MS" pitchFamily="66" charset="0"/>
              </a:rPr>
              <a:t> </a:t>
            </a:r>
            <a:r>
              <a:rPr lang="en-GB" sz="4000" i="1" u="sng" dirty="0">
                <a:solidFill>
                  <a:schemeClr val="accent5"/>
                </a:solidFill>
                <a:latin typeface="Comic Sans MS" pitchFamily="66" charset="0"/>
              </a:rPr>
              <a:t>th</a:t>
            </a:r>
            <a:r>
              <a:rPr lang="en-GB" sz="4000" i="1" dirty="0">
                <a:solidFill>
                  <a:schemeClr val="bg1">
                    <a:lumMod val="50000"/>
                  </a:schemeClr>
                </a:solidFill>
                <a:latin typeface="Comic Sans MS" pitchFamily="66" charset="0"/>
              </a:rPr>
              <a:t>em</a:t>
            </a:r>
          </a:p>
        </p:txBody>
      </p:sp>
      <p:sp>
        <p:nvSpPr>
          <p:cNvPr id="4" name="TextBox 3"/>
          <p:cNvSpPr txBox="1"/>
          <p:nvPr/>
        </p:nvSpPr>
        <p:spPr>
          <a:xfrm>
            <a:off x="4923470" y="1815479"/>
            <a:ext cx="2160240" cy="707886"/>
          </a:xfrm>
          <a:prstGeom prst="rect">
            <a:avLst/>
          </a:prstGeom>
          <a:noFill/>
        </p:spPr>
        <p:txBody>
          <a:bodyPr wrap="square" rtlCol="0">
            <a:spAutoFit/>
          </a:bodyPr>
          <a:lstStyle/>
          <a:p>
            <a:r>
              <a:rPr lang="en-GB" sz="4000" dirty="0" err="1">
                <a:solidFill>
                  <a:schemeClr val="accent5"/>
                </a:solidFill>
                <a:latin typeface="Comic Sans MS" pitchFamily="66" charset="0"/>
              </a:rPr>
              <a:t>sh</a:t>
            </a:r>
            <a:r>
              <a:rPr lang="en-GB" sz="4000" dirty="0">
                <a:solidFill>
                  <a:srgbClr val="7030A0"/>
                </a:solidFill>
                <a:latin typeface="Comic Sans MS" pitchFamily="66" charset="0"/>
              </a:rPr>
              <a:t>   </a:t>
            </a:r>
            <a:r>
              <a:rPr lang="en-GB" sz="4000" dirty="0">
                <a:solidFill>
                  <a:schemeClr val="bg1">
                    <a:lumMod val="50000"/>
                  </a:schemeClr>
                </a:solidFill>
                <a:latin typeface="Comic Sans MS" pitchFamily="66" charset="0"/>
              </a:rPr>
              <a:t>fi</a:t>
            </a:r>
            <a:r>
              <a:rPr lang="en-GB" sz="4000" u="sng" dirty="0">
                <a:solidFill>
                  <a:schemeClr val="accent5"/>
                </a:solidFill>
                <a:latin typeface="Comic Sans MS" pitchFamily="66" charset="0"/>
              </a:rPr>
              <a:t>sh</a:t>
            </a:r>
            <a:r>
              <a:rPr lang="en-GB" sz="4000" dirty="0"/>
              <a:t> </a:t>
            </a:r>
          </a:p>
        </p:txBody>
      </p:sp>
    </p:spTree>
    <p:extLst>
      <p:ext uri="{BB962C8B-B14F-4D97-AF65-F5344CB8AC3E}">
        <p14:creationId xmlns:p14="http://schemas.microsoft.com/office/powerpoint/2010/main" val="38876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31520"/>
            <a:ext cx="8064896" cy="5145752"/>
          </a:xfrm>
          <a:prstGeom prst="rect">
            <a:avLst/>
          </a:prstGeom>
        </p:spPr>
        <p:txBody>
          <a:bodyPr vert="horz" lIns="91440" tIns="45720" rIns="91440" bIns="45720" rtlCol="0" anchor="t">
            <a:noAutofit/>
          </a:bodyPr>
          <a:lstStyle/>
          <a:p>
            <a:pPr marL="45720" indent="0" algn="ctr">
              <a:buNone/>
            </a:pPr>
            <a:r>
              <a:rPr lang="en-GB" sz="4300" b="1" u="sng" dirty="0">
                <a:latin typeface="Comic Sans MS"/>
              </a:rPr>
              <a:t> Sound buttons</a:t>
            </a:r>
            <a:endParaRPr lang="en-GB" sz="4300" b="1" u="sng" dirty="0">
              <a:solidFill>
                <a:schemeClr val="tx1"/>
              </a:solidFill>
              <a:latin typeface="Comic Sans MS" panose="030F0702030302020204" pitchFamily="66" charset="0"/>
            </a:endParaRPr>
          </a:p>
          <a:p>
            <a:endParaRPr lang="en-GB" sz="4000" dirty="0">
              <a:latin typeface="Comic Sans MS" panose="030F0702030302020204" pitchFamily="66" charset="0"/>
            </a:endParaRPr>
          </a:p>
          <a:p>
            <a:pPr marL="45720" indent="0">
              <a:buNone/>
            </a:pPr>
            <a:r>
              <a:rPr lang="en-GB" sz="4000" dirty="0">
                <a:latin typeface="Comic Sans MS"/>
              </a:rPr>
              <a:t>Segmenting e.g.   s a t </a:t>
            </a:r>
            <a:endParaRPr lang="en-GB" sz="1050" dirty="0">
              <a:latin typeface="Comic Sans MS" panose="030F0702030302020204" pitchFamily="66" charset="0"/>
            </a:endParaRPr>
          </a:p>
          <a:p>
            <a:pPr marL="45720" indent="0">
              <a:buNone/>
            </a:pPr>
            <a:r>
              <a:rPr lang="en-GB" sz="4800" dirty="0">
                <a:latin typeface="Comic Sans MS" panose="030F0702030302020204" pitchFamily="66" charset="0"/>
              </a:rPr>
              <a:t>                                                                                                         </a:t>
            </a:r>
          </a:p>
          <a:p>
            <a:pPr marL="45720" indent="0">
              <a:buNone/>
            </a:pPr>
            <a:r>
              <a:rPr lang="en-GB" sz="4000" dirty="0">
                <a:latin typeface="Comic Sans MS" panose="030F0702030302020204" pitchFamily="66" charset="0"/>
              </a:rPr>
              <a:t>Blending </a:t>
            </a:r>
          </a:p>
          <a:p>
            <a:pPr marL="45720" indent="0">
              <a:buNone/>
            </a:pPr>
            <a:endParaRPr lang="en-GB" sz="4000" dirty="0">
              <a:latin typeface="Comic Sans MS" panose="030F0702030302020204" pitchFamily="66" charset="0"/>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25" b="100000" l="4284" r="97194"/>
                    </a14:imgEffect>
                  </a14:imgLayer>
                </a14:imgProps>
              </a:ext>
              <a:ext uri="{28A0092B-C50C-407E-A947-70E740481C1C}">
                <a14:useLocalDpi xmlns:a14="http://schemas.microsoft.com/office/drawing/2010/main" val="0"/>
              </a:ext>
            </a:extLst>
          </a:blip>
          <a:srcRect/>
          <a:stretch>
            <a:fillRect/>
          </a:stretch>
        </p:blipFill>
        <p:spPr bwMode="auto">
          <a:xfrm>
            <a:off x="5563739" y="2348880"/>
            <a:ext cx="3224212"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3D76251F-6D44-472D-806E-ECA3C1B25277}"/>
              </a:ext>
            </a:extLst>
          </p:cNvPr>
          <p:cNvSpPr/>
          <p:nvPr/>
        </p:nvSpPr>
        <p:spPr>
          <a:xfrm>
            <a:off x="5371054" y="294043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Oval 5">
            <a:extLst>
              <a:ext uri="{FF2B5EF4-FFF2-40B4-BE49-F238E27FC236}">
                <a16:creationId xmlns:a16="http://schemas.microsoft.com/office/drawing/2014/main" id="{D8261881-0171-4F9F-B27B-C3458A3EFE16}"/>
              </a:ext>
            </a:extLst>
          </p:cNvPr>
          <p:cNvSpPr/>
          <p:nvPr/>
        </p:nvSpPr>
        <p:spPr>
          <a:xfrm>
            <a:off x="4932040" y="293377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2C3D5A3-8FF2-4908-90E5-9933E291DAB1}"/>
              </a:ext>
            </a:extLst>
          </p:cNvPr>
          <p:cNvSpPr/>
          <p:nvPr/>
        </p:nvSpPr>
        <p:spPr>
          <a:xfrm>
            <a:off x="5738060" y="29476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62181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958</TotalTime>
  <Words>1019</Words>
  <Application>Microsoft Office PowerPoint</Application>
  <PresentationFormat>On-screen Show (4:3)</PresentationFormat>
  <Paragraphs>124</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Comic Sans MS</vt:lpstr>
      <vt:lpstr>Garamond</vt:lpstr>
      <vt:lpstr>Roboto</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develop gross motor skills? </vt:lpstr>
      <vt:lpstr>PowerPoint Presentation</vt:lpstr>
      <vt:lpstr>PowerPoint Presentation</vt:lpstr>
    </vt:vector>
  </TitlesOfParts>
  <Company>Cupernham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Farmiloe</dc:creator>
  <cp:lastModifiedBy>M Wilkins</cp:lastModifiedBy>
  <cp:revision>119</cp:revision>
  <cp:lastPrinted>2015-09-23T15:54:37Z</cp:lastPrinted>
  <dcterms:created xsi:type="dcterms:W3CDTF">2015-09-21T18:45:53Z</dcterms:created>
  <dcterms:modified xsi:type="dcterms:W3CDTF">2023-11-29T17:27:26Z</dcterms:modified>
</cp:coreProperties>
</file>