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69" r:id="rId4"/>
    <p:sldId id="271" r:id="rId5"/>
    <p:sldId id="270" r:id="rId6"/>
    <p:sldId id="272" r:id="rId7"/>
    <p:sldId id="278" r:id="rId8"/>
    <p:sldId id="279" r:id="rId9"/>
    <p:sldId id="281" r:id="rId10"/>
    <p:sldId id="274" r:id="rId11"/>
    <p:sldId id="275" r:id="rId12"/>
    <p:sldId id="258" r:id="rId13"/>
    <p:sldId id="259" r:id="rId14"/>
    <p:sldId id="260" r:id="rId15"/>
    <p:sldId id="262" r:id="rId16"/>
    <p:sldId id="264" r:id="rId17"/>
    <p:sldId id="266" r:id="rId18"/>
    <p:sldId id="277"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84" d="100"/>
          <a:sy n="84" d="100"/>
        </p:scale>
        <p:origin x="667"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12/6/2023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7" y="2063931"/>
            <a:ext cx="6815669" cy="1597053"/>
          </a:xfrm>
        </p:spPr>
        <p:txBody>
          <a:bodyPr/>
          <a:lstStyle/>
          <a:p>
            <a:r>
              <a:rPr lang="en-GB" dirty="0">
                <a:latin typeface="Debbie Hepplewhite Print Font" panose="03050602040000000000" pitchFamily="66" charset="0"/>
              </a:rPr>
              <a:t>Early Years </a:t>
            </a:r>
            <a:br>
              <a:rPr lang="en-GB" dirty="0">
                <a:latin typeface="Debbie Hepplewhite Print Font" panose="03050602040000000000" pitchFamily="66" charset="0"/>
              </a:rPr>
            </a:br>
            <a:endParaRPr lang="en-GB" sz="4000" dirty="0">
              <a:latin typeface="Debbie Hepplewhite Print Font" panose="03050602040000000000" pitchFamily="66" charset="0"/>
            </a:endParaRPr>
          </a:p>
        </p:txBody>
      </p:sp>
      <p:sp>
        <p:nvSpPr>
          <p:cNvPr id="3" name="Subtitle 2"/>
          <p:cNvSpPr>
            <a:spLocks noGrp="1"/>
          </p:cNvSpPr>
          <p:nvPr>
            <p:ph type="subTitle" idx="1"/>
          </p:nvPr>
        </p:nvSpPr>
        <p:spPr>
          <a:xfrm>
            <a:off x="2692397" y="4049483"/>
            <a:ext cx="6815669" cy="1320802"/>
          </a:xfrm>
        </p:spPr>
        <p:txBody>
          <a:bodyPr>
            <a:normAutofit fontScale="92500"/>
          </a:bodyPr>
          <a:lstStyle/>
          <a:p>
            <a:r>
              <a:rPr lang="en-GB" sz="4800" dirty="0">
                <a:latin typeface="Debbie Hepplewhite Print Font" panose="03050602040000000000" pitchFamily="66" charset="0"/>
              </a:rPr>
              <a:t>Writing and Maths </a:t>
            </a:r>
          </a:p>
        </p:txBody>
      </p:sp>
      <p:sp>
        <p:nvSpPr>
          <p:cNvPr id="4" name="Subtitle 2">
            <a:extLst>
              <a:ext uri="{FF2B5EF4-FFF2-40B4-BE49-F238E27FC236}">
                <a16:creationId xmlns:a16="http://schemas.microsoft.com/office/drawing/2014/main" id="{A8E8E91C-B61F-46C8-B39F-9B8AD9D6F026}"/>
              </a:ext>
            </a:extLst>
          </p:cNvPr>
          <p:cNvSpPr txBox="1">
            <a:spLocks/>
          </p:cNvSpPr>
          <p:nvPr/>
        </p:nvSpPr>
        <p:spPr>
          <a:xfrm>
            <a:off x="234019" y="4624603"/>
            <a:ext cx="9144000" cy="2268361"/>
          </a:xfrm>
          <a:prstGeom prst="rect">
            <a:avLst/>
          </a:prstGeom>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l"/>
            <a:r>
              <a:rPr lang="en-GB" sz="2600" b="1"/>
              <a:t>Virtual Meetings</a:t>
            </a:r>
          </a:p>
          <a:p>
            <a:pPr algn="l"/>
            <a:r>
              <a:rPr lang="en-GB" sz="2600"/>
              <a:t>Please put your name and your child’s first name and year group in the chat bar.</a:t>
            </a:r>
          </a:p>
          <a:p>
            <a:pPr algn="l"/>
            <a:endParaRPr lang="en-GB" sz="2600"/>
          </a:p>
          <a:p>
            <a:pPr algn="l"/>
            <a:r>
              <a:rPr lang="en-GB" sz="2600"/>
              <a:t>If you have any questions please write them in the chat bar and we will answer as many of these as possible at the end of the session. If we have questions outstanding, we will do a FAQ page and send this out.</a:t>
            </a:r>
          </a:p>
          <a:p>
            <a:pPr algn="l"/>
            <a:endParaRPr lang="en-GB" sz="2600"/>
          </a:p>
          <a:p>
            <a:pPr algn="l"/>
            <a:r>
              <a:rPr lang="en-GB" sz="2600" b="1"/>
              <a:t>Due to Zoom timing restraints, this meeting will cut off after 40 minutes.</a:t>
            </a:r>
          </a:p>
          <a:p>
            <a:pPr algn="l"/>
            <a:endParaRPr lang="en-GB" sz="2000"/>
          </a:p>
          <a:p>
            <a:pPr algn="l"/>
            <a:endParaRPr lang="en-GB" sz="2000"/>
          </a:p>
          <a:p>
            <a:pPr algn="l"/>
            <a:endParaRPr lang="en-GB" sz="2000" dirty="0"/>
          </a:p>
        </p:txBody>
      </p:sp>
    </p:spTree>
    <p:extLst>
      <p:ext uri="{BB962C8B-B14F-4D97-AF65-F5344CB8AC3E}">
        <p14:creationId xmlns:p14="http://schemas.microsoft.com/office/powerpoint/2010/main" val="201212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Debbie Hepplewhite Print Font" panose="03050602040000000000" pitchFamily="66" charset="0"/>
              </a:rPr>
              <a:t>Maths Curriculum</a:t>
            </a:r>
            <a:r>
              <a:rPr lang="en-GB" dirty="0"/>
              <a:t> </a:t>
            </a:r>
          </a:p>
        </p:txBody>
      </p:sp>
      <p:pic>
        <p:nvPicPr>
          <p:cNvPr id="6" name="Picture 5"/>
          <p:cNvPicPr>
            <a:picLocks noChangeAspect="1"/>
          </p:cNvPicPr>
          <p:nvPr/>
        </p:nvPicPr>
        <p:blipFill>
          <a:blip r:embed="rId2"/>
          <a:stretch>
            <a:fillRect/>
          </a:stretch>
        </p:blipFill>
        <p:spPr>
          <a:xfrm>
            <a:off x="6927667" y="4027747"/>
            <a:ext cx="4175761" cy="2041824"/>
          </a:xfrm>
          <a:prstGeom prst="rect">
            <a:avLst/>
          </a:prstGeom>
        </p:spPr>
      </p:pic>
      <p:pic>
        <p:nvPicPr>
          <p:cNvPr id="7" name="Picture 6"/>
          <p:cNvPicPr>
            <a:picLocks noChangeAspect="1"/>
          </p:cNvPicPr>
          <p:nvPr/>
        </p:nvPicPr>
        <p:blipFill>
          <a:blip r:embed="rId3"/>
          <a:stretch>
            <a:fillRect/>
          </a:stretch>
        </p:blipFill>
        <p:spPr>
          <a:xfrm>
            <a:off x="705764" y="2434079"/>
            <a:ext cx="5669142" cy="3187336"/>
          </a:xfrm>
          <a:prstGeom prst="rect">
            <a:avLst/>
          </a:prstGeom>
        </p:spPr>
      </p:pic>
      <p:cxnSp>
        <p:nvCxnSpPr>
          <p:cNvPr id="10" name="Elbow Connector 9"/>
          <p:cNvCxnSpPr/>
          <p:nvPr/>
        </p:nvCxnSpPr>
        <p:spPr>
          <a:xfrm rot="10800000" flipV="1">
            <a:off x="5466923" y="3356375"/>
            <a:ext cx="1449977" cy="5705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85078" y="2804941"/>
            <a:ext cx="5189434" cy="1200329"/>
          </a:xfrm>
          <a:prstGeom prst="rect">
            <a:avLst/>
          </a:prstGeom>
          <a:noFill/>
        </p:spPr>
        <p:txBody>
          <a:bodyPr wrap="none" rtlCol="0">
            <a:spAutoFit/>
          </a:bodyPr>
          <a:lstStyle/>
          <a:p>
            <a:r>
              <a:rPr lang="en-GB" dirty="0"/>
              <a:t>On the schools website you will find our curriculum.</a:t>
            </a:r>
          </a:p>
          <a:p>
            <a:endParaRPr lang="en-GB" dirty="0"/>
          </a:p>
          <a:p>
            <a:r>
              <a:rPr lang="en-GB" dirty="0"/>
              <a:t>In this section you will find our maths calculation policy</a:t>
            </a:r>
          </a:p>
          <a:p>
            <a:r>
              <a:rPr lang="en-GB" dirty="0"/>
              <a:t>And the EYFS curriculum content.  </a:t>
            </a:r>
          </a:p>
        </p:txBody>
      </p:sp>
      <p:cxnSp>
        <p:nvCxnSpPr>
          <p:cNvPr id="14" name="Elbow Connector 13"/>
          <p:cNvCxnSpPr/>
          <p:nvPr/>
        </p:nvCxnSpPr>
        <p:spPr>
          <a:xfrm rot="10800000" flipV="1">
            <a:off x="8908871" y="4005269"/>
            <a:ext cx="1645918" cy="8279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3"/>
          <p:cNvPicPr>
            <a:picLocks noChangeAspect="1"/>
          </p:cNvPicPr>
          <p:nvPr/>
        </p:nvPicPr>
        <p:blipFill>
          <a:blip r:embed="rId4"/>
          <a:stretch>
            <a:fillRect/>
          </a:stretch>
        </p:blipFill>
        <p:spPr>
          <a:xfrm>
            <a:off x="9900251" y="4181453"/>
            <a:ext cx="1755938" cy="1734412"/>
          </a:xfrm>
          <a:prstGeom prst="rect">
            <a:avLst/>
          </a:prstGeom>
        </p:spPr>
      </p:pic>
    </p:spTree>
    <p:extLst>
      <p:ext uri="{BB962C8B-B14F-4D97-AF65-F5344CB8AC3E}">
        <p14:creationId xmlns:p14="http://schemas.microsoft.com/office/powerpoint/2010/main" val="315591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3074" y="2561336"/>
            <a:ext cx="10118054" cy="3724096"/>
          </a:xfrm>
          <a:prstGeom prst="rect">
            <a:avLst/>
          </a:prstGeom>
        </p:spPr>
        <p:txBody>
          <a:bodyPr wrap="square">
            <a:spAutoFit/>
          </a:bodyPr>
          <a:lstStyle/>
          <a:p>
            <a:r>
              <a:rPr lang="en-US" sz="1600" b="1" dirty="0">
                <a:latin typeface="Debbie Hepplewhite Print Font" panose="03050602040000000000" pitchFamily="66" charset="0"/>
              </a:rPr>
              <a:t>Number</a:t>
            </a:r>
            <a:r>
              <a:rPr lang="en-US" sz="1600" dirty="0">
                <a:latin typeface="Debbie Hepplewhite Print Font" panose="03050602040000000000" pitchFamily="66" charset="0"/>
              </a:rPr>
              <a:t>-  Have a deep understanding of number to 10, including the composition of each number. • Subitise (recognise quantities without counting) up to 5. • Automatically recall (without reference to rhymes, counting or other aids) number bonds up to 5 (including subtraction facts) and some number bonds to 10, including double facts.</a:t>
            </a:r>
          </a:p>
          <a:p>
            <a:endParaRPr lang="en-US" sz="1600" dirty="0">
              <a:latin typeface="Debbie Hepplewhite Print Font" panose="03050602040000000000" pitchFamily="66" charset="0"/>
            </a:endParaRPr>
          </a:p>
          <a:p>
            <a:endParaRPr lang="en-US" sz="1600" dirty="0">
              <a:latin typeface="Debbie Hepplewhite Print Font" panose="03050602040000000000" pitchFamily="66" charset="0"/>
            </a:endParaRPr>
          </a:p>
          <a:p>
            <a:endParaRPr lang="en-US" sz="1600" dirty="0">
              <a:latin typeface="Debbie Hepplewhite Print Font" panose="03050602040000000000" pitchFamily="66" charset="0"/>
            </a:endParaRPr>
          </a:p>
          <a:p>
            <a:r>
              <a:rPr lang="en-US" sz="1600" b="1" dirty="0">
                <a:latin typeface="Debbie Hepplewhite Print Font" panose="03050602040000000000" pitchFamily="66" charset="0"/>
              </a:rPr>
              <a:t>Numerical Patterns- </a:t>
            </a:r>
            <a:r>
              <a:rPr lang="en-US" sz="1600" dirty="0">
                <a:latin typeface="Debbie Hepplewhite Print Font" panose="03050602040000000000" pitchFamily="66" charset="0"/>
              </a:rPr>
              <a:t>Verbally count beyond 20, </a:t>
            </a:r>
            <a:r>
              <a:rPr lang="en-US" sz="1600" dirty="0" err="1">
                <a:latin typeface="Debbie Hepplewhite Print Font" panose="03050602040000000000" pitchFamily="66" charset="0"/>
              </a:rPr>
              <a:t>recognising</a:t>
            </a:r>
            <a:r>
              <a:rPr lang="en-US" sz="1600" dirty="0">
                <a:latin typeface="Debbie Hepplewhite Print Font" panose="03050602040000000000" pitchFamily="66" charset="0"/>
              </a:rPr>
              <a:t> the pattern of the counting system. • Compare quantities up to 10 in different contexts, </a:t>
            </a:r>
            <a:r>
              <a:rPr lang="en-US" sz="1600" dirty="0" err="1">
                <a:latin typeface="Debbie Hepplewhite Print Font" panose="03050602040000000000" pitchFamily="66" charset="0"/>
              </a:rPr>
              <a:t>recognising</a:t>
            </a:r>
            <a:r>
              <a:rPr lang="en-US" sz="1600" dirty="0">
                <a:latin typeface="Debbie Hepplewhite Print Font" panose="03050602040000000000" pitchFamily="66" charset="0"/>
              </a:rPr>
              <a:t> when one quantity is greater than, less than or the same as the other quantity. • Explore and represent patterns within numbers up to 10, including evens and odds, double facts and how quantities can be distributed equally</a:t>
            </a:r>
          </a:p>
          <a:p>
            <a:endParaRPr lang="en-GB" sz="1200" dirty="0">
              <a:latin typeface="Debbie Hepplewhite Print Font" panose="03050602040000000000" pitchFamily="66" charset="0"/>
            </a:endParaRPr>
          </a:p>
        </p:txBody>
      </p:sp>
      <p:sp>
        <p:nvSpPr>
          <p:cNvPr id="14" name="Title 1">
            <a:extLst>
              <a:ext uri="{FF2B5EF4-FFF2-40B4-BE49-F238E27FC236}">
                <a16:creationId xmlns:a16="http://schemas.microsoft.com/office/drawing/2014/main" id="{D5798A09-01CD-42CA-85B3-6FE47AF68648}"/>
              </a:ext>
            </a:extLst>
          </p:cNvPr>
          <p:cNvSpPr>
            <a:spLocks noGrp="1"/>
          </p:cNvSpPr>
          <p:nvPr>
            <p:ph type="title"/>
          </p:nvPr>
        </p:nvSpPr>
        <p:spPr>
          <a:xfrm>
            <a:off x="1295402" y="982132"/>
            <a:ext cx="9601196" cy="1303867"/>
          </a:xfrm>
        </p:spPr>
        <p:txBody>
          <a:bodyPr/>
          <a:lstStyle/>
          <a:p>
            <a:r>
              <a:rPr lang="en-US" dirty="0">
                <a:latin typeface="Debbie Hepplewhite Print Font" panose="03050602040000000000" pitchFamily="66" charset="0"/>
              </a:rPr>
              <a:t>E</a:t>
            </a:r>
            <a:r>
              <a:rPr lang="en-GB" dirty="0" err="1">
                <a:latin typeface="Debbie Hepplewhite Print Font" panose="03050602040000000000" pitchFamily="66" charset="0"/>
              </a:rPr>
              <a:t>arly</a:t>
            </a:r>
            <a:r>
              <a:rPr lang="en-GB" dirty="0">
                <a:latin typeface="Debbie Hepplewhite Print Font" panose="03050602040000000000" pitchFamily="66" charset="0"/>
              </a:rPr>
              <a:t> Learning Goal</a:t>
            </a:r>
            <a:endParaRPr lang="en-GB" dirty="0"/>
          </a:p>
        </p:txBody>
      </p:sp>
    </p:spTree>
    <p:extLst>
      <p:ext uri="{BB962C8B-B14F-4D97-AF65-F5344CB8AC3E}">
        <p14:creationId xmlns:p14="http://schemas.microsoft.com/office/powerpoint/2010/main" val="73678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36" y="530548"/>
            <a:ext cx="9601196" cy="1303867"/>
          </a:xfrm>
        </p:spPr>
        <p:txBody>
          <a:bodyPr/>
          <a:lstStyle/>
          <a:p>
            <a:r>
              <a:rPr lang="en-GB" dirty="0">
                <a:latin typeface="Debbie Hepplewhite Print Font" panose="03050602040000000000" pitchFamily="66" charset="0"/>
              </a:rPr>
              <a:t>Maths Meeting </a:t>
            </a:r>
          </a:p>
        </p:txBody>
      </p:sp>
      <p:pic>
        <p:nvPicPr>
          <p:cNvPr id="5" name="Picture 4"/>
          <p:cNvPicPr/>
          <p:nvPr/>
        </p:nvPicPr>
        <p:blipFill rotWithShape="1">
          <a:blip r:embed="rId2"/>
          <a:srcRect l="4154" t="3546" r="10260" b="5419"/>
          <a:stretch/>
        </p:blipFill>
        <p:spPr bwMode="auto">
          <a:xfrm>
            <a:off x="2873018" y="2583736"/>
            <a:ext cx="3222982" cy="1690527"/>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28418" t="27488" r="15744" b="19311"/>
          <a:stretch/>
        </p:blipFill>
        <p:spPr bwMode="auto">
          <a:xfrm>
            <a:off x="6782786" y="2724443"/>
            <a:ext cx="2392681" cy="1409112"/>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5003074" y="4709493"/>
            <a:ext cx="3352597" cy="1015663"/>
          </a:xfrm>
          <a:prstGeom prst="rect">
            <a:avLst/>
          </a:prstGeom>
          <a:noFill/>
        </p:spPr>
        <p:txBody>
          <a:bodyPr wrap="square" rtlCol="0">
            <a:spAutoFit/>
          </a:bodyPr>
          <a:lstStyle/>
          <a:p>
            <a:r>
              <a:rPr lang="en-US" sz="2000" dirty="0">
                <a:latin typeface="Debbie Hepplewhite Print Font" panose="03050602040000000000" pitchFamily="66" charset="0"/>
              </a:rPr>
              <a:t>Children learn and remember numbers by sight.</a:t>
            </a:r>
            <a:endParaRPr lang="en-GB" sz="2000" dirty="0">
              <a:latin typeface="Debbie Hepplewhite Print Font" panose="03050602040000000000" pitchFamily="66" charset="0"/>
            </a:endParaRPr>
          </a:p>
        </p:txBody>
      </p:sp>
      <p:sp>
        <p:nvSpPr>
          <p:cNvPr id="10" name="TextBox 9"/>
          <p:cNvSpPr txBox="1"/>
          <p:nvPr/>
        </p:nvSpPr>
        <p:spPr>
          <a:xfrm>
            <a:off x="1840876" y="4709493"/>
            <a:ext cx="2448272" cy="707886"/>
          </a:xfrm>
          <a:prstGeom prst="rect">
            <a:avLst/>
          </a:prstGeom>
          <a:noFill/>
        </p:spPr>
        <p:txBody>
          <a:bodyPr wrap="square" rtlCol="0">
            <a:spAutoFit/>
          </a:bodyPr>
          <a:lstStyle/>
          <a:p>
            <a:r>
              <a:rPr lang="en-US" sz="2000" dirty="0">
                <a:latin typeface="Debbie Hepplewhite Print Font" panose="03050602040000000000" pitchFamily="66" charset="0"/>
              </a:rPr>
              <a:t>Recognition of numbers.</a:t>
            </a:r>
            <a:endParaRPr lang="en-GB" sz="2000" dirty="0">
              <a:latin typeface="Debbie Hepplewhite Print Font" panose="03050602040000000000" pitchFamily="66" charset="0"/>
            </a:endParaRPr>
          </a:p>
        </p:txBody>
      </p:sp>
      <p:sp>
        <p:nvSpPr>
          <p:cNvPr id="11" name="TextBox 10"/>
          <p:cNvSpPr txBox="1"/>
          <p:nvPr/>
        </p:nvSpPr>
        <p:spPr>
          <a:xfrm>
            <a:off x="8355671" y="4709493"/>
            <a:ext cx="3309460" cy="1323439"/>
          </a:xfrm>
          <a:prstGeom prst="rect">
            <a:avLst/>
          </a:prstGeom>
          <a:noFill/>
        </p:spPr>
        <p:txBody>
          <a:bodyPr wrap="square" rtlCol="0">
            <a:spAutoFit/>
          </a:bodyPr>
          <a:lstStyle/>
          <a:p>
            <a:r>
              <a:rPr lang="en-US" sz="2000" dirty="0">
                <a:latin typeface="Debbie Hepplewhite Print Font" panose="03050602040000000000" pitchFamily="66" charset="0"/>
              </a:rPr>
              <a:t>Children interact and support each other by playing games.</a:t>
            </a:r>
            <a:endParaRPr lang="en-GB" sz="2000" dirty="0">
              <a:latin typeface="Debbie Hepplewhite Print Font" panose="03050602040000000000" pitchFamily="66" charset="0"/>
            </a:endParaRPr>
          </a:p>
        </p:txBody>
      </p:sp>
    </p:spTree>
    <p:extLst>
      <p:ext uri="{BB962C8B-B14F-4D97-AF65-F5344CB8AC3E}">
        <p14:creationId xmlns:p14="http://schemas.microsoft.com/office/powerpoint/2010/main" val="250498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u="sng" dirty="0">
                <a:latin typeface="Comic Sans MS" panose="030F0702030302020204" pitchFamily="66" charset="0"/>
              </a:rPr>
              <a:t>Number bonds</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a:latin typeface="Debbie Hepplewhite Print Font" panose="03050602040000000000" pitchFamily="66" charset="0"/>
              </a:rPr>
              <a:t>What is a number bond?</a:t>
            </a:r>
          </a:p>
          <a:p>
            <a:pPr marL="0" indent="0">
              <a:buNone/>
            </a:pPr>
            <a:endParaRPr lang="en-GB" dirty="0"/>
          </a:p>
          <a:p>
            <a:pPr marL="0" indent="0">
              <a:buNone/>
            </a:pPr>
            <a:endParaRPr lang="en-GB" dirty="0"/>
          </a:p>
          <a:p>
            <a:pPr marL="0" indent="0">
              <a:buNone/>
            </a:pPr>
            <a:r>
              <a:rPr lang="en-GB" dirty="0">
                <a:latin typeface="Debbie Hepplewhite Print Font" panose="03050602040000000000" pitchFamily="66" charset="0"/>
              </a:rPr>
              <a:t>Why are these important?</a:t>
            </a:r>
          </a:p>
          <a:p>
            <a:pPr marL="0" indent="0">
              <a:buNone/>
            </a:pPr>
            <a:endParaRPr lang="en-GB" dirty="0"/>
          </a:p>
          <a:p>
            <a:pPr marL="0" indent="0">
              <a:buNone/>
            </a:pPr>
            <a:endParaRPr lang="en-GB" dirty="0">
              <a:latin typeface="Debbie Hepplewhite Print Font" panose="03050602040000000000" pitchFamily="66" charset="0"/>
            </a:endParaRPr>
          </a:p>
          <a:p>
            <a:pPr marL="0" indent="0">
              <a:buNone/>
            </a:pPr>
            <a:r>
              <a:rPr lang="en-GB" dirty="0">
                <a:latin typeface="Debbie Hepplewhite Print Font" panose="03050602040000000000" pitchFamily="66" charset="0"/>
              </a:rPr>
              <a:t>Why these are useful further</a:t>
            </a:r>
          </a:p>
          <a:p>
            <a:pPr marL="0" indent="0">
              <a:buNone/>
            </a:pPr>
            <a:r>
              <a:rPr lang="en-GB" dirty="0">
                <a:latin typeface="Debbie Hepplewhite Print Font" panose="03050602040000000000" pitchFamily="66" charset="0"/>
              </a:rPr>
              <a:t>up the school.</a:t>
            </a:r>
          </a:p>
        </p:txBody>
      </p:sp>
      <p:pic>
        <p:nvPicPr>
          <p:cNvPr id="4" name="Picture 3"/>
          <p:cNvPicPr>
            <a:picLocks noChangeAspect="1"/>
          </p:cNvPicPr>
          <p:nvPr/>
        </p:nvPicPr>
        <p:blipFill>
          <a:blip r:embed="rId2"/>
          <a:stretch>
            <a:fillRect/>
          </a:stretch>
        </p:blipFill>
        <p:spPr>
          <a:xfrm>
            <a:off x="8232179" y="1157673"/>
            <a:ext cx="3317669" cy="4542654"/>
          </a:xfrm>
          <a:prstGeom prst="rect">
            <a:avLst/>
          </a:prstGeom>
        </p:spPr>
      </p:pic>
    </p:spTree>
    <p:extLst>
      <p:ext uri="{BB962C8B-B14F-4D97-AF65-F5344CB8AC3E}">
        <p14:creationId xmlns:p14="http://schemas.microsoft.com/office/powerpoint/2010/main" val="233922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latin typeface="Debbie Hepplewhite Print Font" panose="03050602040000000000" pitchFamily="66" charset="0"/>
              </a:rPr>
              <a:t>Why are number bonds important?</a:t>
            </a:r>
            <a:endParaRPr lang="en-GB" dirty="0">
              <a:solidFill>
                <a:srgbClr val="FF0000"/>
              </a:solidFill>
              <a:latin typeface="Debbie Hepplewhite Print Font" panose="03050602040000000000" pitchFamily="66" charset="0"/>
            </a:endParaRPr>
          </a:p>
        </p:txBody>
      </p:sp>
      <p:sp>
        <p:nvSpPr>
          <p:cNvPr id="3" name="Content Placeholder 2"/>
          <p:cNvSpPr>
            <a:spLocks noGrp="1"/>
          </p:cNvSpPr>
          <p:nvPr>
            <p:ph idx="1"/>
          </p:nvPr>
        </p:nvSpPr>
        <p:spPr>
          <a:xfrm>
            <a:off x="2152650" y="1977713"/>
            <a:ext cx="7886700" cy="3512261"/>
          </a:xfrm>
        </p:spPr>
        <p:txBody>
          <a:bodyPr>
            <a:normAutofit fontScale="85000" lnSpcReduction="20000"/>
          </a:bodyPr>
          <a:lstStyle/>
          <a:p>
            <a:pPr marL="0" indent="0" algn="ctr" fontAlgn="base">
              <a:buNone/>
            </a:pPr>
            <a:endParaRPr lang="en-GB" b="1" dirty="0"/>
          </a:p>
          <a:p>
            <a:pPr marL="0" indent="0" algn="ctr" fontAlgn="base">
              <a:buNone/>
            </a:pPr>
            <a:r>
              <a:rPr lang="en-GB" sz="3600" b="1" dirty="0"/>
              <a:t>7 + 3 = 10</a:t>
            </a:r>
          </a:p>
          <a:p>
            <a:pPr marL="0" indent="0" algn="ctr" fontAlgn="base">
              <a:buNone/>
            </a:pPr>
            <a:endParaRPr lang="en-US" b="1" dirty="0"/>
          </a:p>
          <a:p>
            <a:pPr marL="0" indent="0" algn="ctr" fontAlgn="base">
              <a:buNone/>
            </a:pPr>
            <a:endParaRPr lang="en-GB" dirty="0"/>
          </a:p>
          <a:p>
            <a:pPr marL="0" indent="0" fontAlgn="base">
              <a:buNone/>
            </a:pPr>
            <a:r>
              <a:rPr lang="en-US" dirty="0"/>
              <a:t>Knowing the number fact 7+3 off the top of your head means that you would have no problem calculating 70+30 because you know that the answer must be 10 but with one more zero on the end = 100. </a:t>
            </a:r>
          </a:p>
          <a:p>
            <a:pPr marL="0" indent="0" fontAlgn="base">
              <a:buNone/>
            </a:pPr>
            <a:r>
              <a:rPr lang="en-US" dirty="0"/>
              <a:t>You understand this because you already know that 7+3 is 10 and you understand basic place value and this is why children need to know them. </a:t>
            </a:r>
            <a:br>
              <a:rPr lang="en-US" dirty="0"/>
            </a:br>
            <a:endParaRPr lang="en-GB" dirty="0"/>
          </a:p>
        </p:txBody>
      </p:sp>
    </p:spTree>
    <p:extLst>
      <p:ext uri="{BB962C8B-B14F-4D97-AF65-F5344CB8AC3E}">
        <p14:creationId xmlns:p14="http://schemas.microsoft.com/office/powerpoint/2010/main" val="3947867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GB" dirty="0"/>
          </a:p>
        </p:txBody>
      </p:sp>
      <p:pic>
        <p:nvPicPr>
          <p:cNvPr id="4" name="Picture 3"/>
          <p:cNvPicPr>
            <a:picLocks noChangeAspect="1"/>
          </p:cNvPicPr>
          <p:nvPr/>
        </p:nvPicPr>
        <p:blipFill>
          <a:blip r:embed="rId2"/>
          <a:stretch>
            <a:fillRect/>
          </a:stretch>
        </p:blipFill>
        <p:spPr>
          <a:xfrm>
            <a:off x="1589745" y="1198485"/>
            <a:ext cx="9012509" cy="4156932"/>
          </a:xfrm>
          <a:prstGeom prst="rect">
            <a:avLst/>
          </a:prstGeom>
        </p:spPr>
      </p:pic>
    </p:spTree>
    <p:extLst>
      <p:ext uri="{BB962C8B-B14F-4D97-AF65-F5344CB8AC3E}">
        <p14:creationId xmlns:p14="http://schemas.microsoft.com/office/powerpoint/2010/main" val="2180935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GB" dirty="0"/>
          </a:p>
        </p:txBody>
      </p:sp>
      <p:sp>
        <p:nvSpPr>
          <p:cNvPr id="3" name="Content Placeholder 2"/>
          <p:cNvSpPr>
            <a:spLocks noGrp="1"/>
          </p:cNvSpPr>
          <p:nvPr>
            <p:ph idx="1"/>
          </p:nvPr>
        </p:nvSpPr>
        <p:spPr>
          <a:xfrm>
            <a:off x="1251157" y="2909629"/>
            <a:ext cx="9601196" cy="3318936"/>
          </a:xfrm>
        </p:spPr>
        <p:txBody>
          <a:bodyPr>
            <a:normAutofit fontScale="92500"/>
          </a:bodyPr>
          <a:lstStyle/>
          <a:p>
            <a:pPr marL="0" indent="0" fontAlgn="base">
              <a:buNone/>
            </a:pPr>
            <a:endParaRPr lang="en-US" dirty="0"/>
          </a:p>
          <a:p>
            <a:pPr marL="0" indent="0" fontAlgn="base">
              <a:buNone/>
            </a:pPr>
            <a:endParaRPr lang="en-US" dirty="0"/>
          </a:p>
          <a:p>
            <a:pPr marL="0" indent="0" fontAlgn="base">
              <a:buNone/>
            </a:pPr>
            <a:r>
              <a:rPr lang="en-US" dirty="0">
                <a:latin typeface="Debbie Hepplewhite Print Font" panose="03050602040000000000" pitchFamily="66" charset="0"/>
              </a:rPr>
              <a:t>Children are shown different ways of representing numbers so that they can eventually draw them independently to solve a problem. In the meantime, they might be asked to complete unfinished pictures and then fill in the missing corresponding number.</a:t>
            </a:r>
            <a:br>
              <a:rPr lang="en-US" dirty="0"/>
            </a:br>
            <a:endParaRPr lang="en-GB" dirty="0"/>
          </a:p>
        </p:txBody>
      </p:sp>
      <p:pic>
        <p:nvPicPr>
          <p:cNvPr id="4" name="Picture 3"/>
          <p:cNvPicPr>
            <a:picLocks noChangeAspect="1"/>
          </p:cNvPicPr>
          <p:nvPr/>
        </p:nvPicPr>
        <p:blipFill>
          <a:blip r:embed="rId2"/>
          <a:stretch>
            <a:fillRect/>
          </a:stretch>
        </p:blipFill>
        <p:spPr>
          <a:xfrm>
            <a:off x="1852084" y="725470"/>
            <a:ext cx="4395584" cy="1461251"/>
          </a:xfrm>
          <a:prstGeom prst="rect">
            <a:avLst/>
          </a:prstGeom>
        </p:spPr>
      </p:pic>
      <p:pic>
        <p:nvPicPr>
          <p:cNvPr id="5" name="Picture 4"/>
          <p:cNvPicPr>
            <a:picLocks noChangeAspect="1"/>
          </p:cNvPicPr>
          <p:nvPr/>
        </p:nvPicPr>
        <p:blipFill>
          <a:blip r:embed="rId3"/>
          <a:stretch>
            <a:fillRect/>
          </a:stretch>
        </p:blipFill>
        <p:spPr>
          <a:xfrm>
            <a:off x="6813053" y="792426"/>
            <a:ext cx="4256799" cy="2581720"/>
          </a:xfrm>
          <a:prstGeom prst="rect">
            <a:avLst/>
          </a:prstGeom>
        </p:spPr>
      </p:pic>
      <p:pic>
        <p:nvPicPr>
          <p:cNvPr id="6" name="Content Placeholder 4"/>
          <p:cNvPicPr>
            <a:picLocks noChangeAspect="1"/>
          </p:cNvPicPr>
          <p:nvPr/>
        </p:nvPicPr>
        <p:blipFill>
          <a:blip r:embed="rId4"/>
          <a:stretch>
            <a:fillRect/>
          </a:stretch>
        </p:blipFill>
        <p:spPr>
          <a:xfrm>
            <a:off x="2903549" y="2454671"/>
            <a:ext cx="2386908" cy="1159783"/>
          </a:xfrm>
          <a:prstGeom prst="rect">
            <a:avLst/>
          </a:prstGeom>
        </p:spPr>
      </p:pic>
    </p:spTree>
    <p:extLst>
      <p:ext uri="{BB962C8B-B14F-4D97-AF65-F5344CB8AC3E}">
        <p14:creationId xmlns:p14="http://schemas.microsoft.com/office/powerpoint/2010/main" val="224283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latin typeface="Debbie Hepplewhite Print Font" panose="03050602040000000000" pitchFamily="66" charset="0"/>
              </a:rPr>
              <a:t>Maths</a:t>
            </a:r>
            <a:r>
              <a:rPr lang="en-US" dirty="0">
                <a:solidFill>
                  <a:srgbClr val="FF0000"/>
                </a:solidFill>
                <a:latin typeface="Debbie Hepplewhite Print Font" panose="03050602040000000000" pitchFamily="66" charset="0"/>
              </a:rPr>
              <a:t> at home</a:t>
            </a:r>
            <a:endParaRPr lang="en-GB" dirty="0">
              <a:solidFill>
                <a:srgbClr val="FF0000"/>
              </a:solidFill>
              <a:latin typeface="Debbie Hepplewhite Print Font" panose="03050602040000000000" pitchFamily="66" charset="0"/>
            </a:endParaRPr>
          </a:p>
        </p:txBody>
      </p:sp>
      <p:sp>
        <p:nvSpPr>
          <p:cNvPr id="3" name="Content Placeholder 2"/>
          <p:cNvSpPr>
            <a:spLocks noGrp="1"/>
          </p:cNvSpPr>
          <p:nvPr>
            <p:ph idx="1"/>
          </p:nvPr>
        </p:nvSpPr>
        <p:spPr>
          <a:xfrm>
            <a:off x="1447256" y="4415131"/>
            <a:ext cx="7886700" cy="3618511"/>
          </a:xfrm>
        </p:spPr>
        <p:txBody>
          <a:bodyPr>
            <a:normAutofit/>
          </a:bodyPr>
          <a:lstStyle/>
          <a:p>
            <a:pPr marL="0" indent="0">
              <a:buNone/>
            </a:pPr>
            <a:r>
              <a:rPr lang="en-US" dirty="0" err="1"/>
              <a:t>Maths</a:t>
            </a:r>
            <a:r>
              <a:rPr lang="en-US" dirty="0"/>
              <a:t> talk is really important in developing children’s confidence with number and shape and to them becoming successful mathematicians.</a:t>
            </a:r>
          </a:p>
          <a:p>
            <a:pPr marL="0" indent="0">
              <a:buNone/>
            </a:pPr>
            <a:endParaRPr lang="en-US" dirty="0"/>
          </a:p>
        </p:txBody>
      </p:sp>
      <p:sp>
        <p:nvSpPr>
          <p:cNvPr id="4" name="Rectangle 3"/>
          <p:cNvSpPr/>
          <p:nvPr/>
        </p:nvSpPr>
        <p:spPr>
          <a:xfrm>
            <a:off x="1447256" y="2476139"/>
            <a:ext cx="9449342" cy="1200329"/>
          </a:xfrm>
          <a:prstGeom prst="rect">
            <a:avLst/>
          </a:prstGeom>
        </p:spPr>
        <p:txBody>
          <a:bodyPr wrap="square">
            <a:spAutoFit/>
          </a:bodyPr>
          <a:lstStyle/>
          <a:p>
            <a:r>
              <a:rPr lang="en-US" sz="2400" dirty="0"/>
              <a:t>How did you find </a:t>
            </a:r>
            <a:r>
              <a:rPr lang="en-US" sz="2400" dirty="0" err="1"/>
              <a:t>maths</a:t>
            </a:r>
            <a:r>
              <a:rPr lang="en-US" sz="2400" dirty="0"/>
              <a:t> at school? Did you enjoy it? Loathe it? It is really important to always try to BE POSITIVE as this will greatly influence your child’s relationship with their learning. </a:t>
            </a:r>
          </a:p>
        </p:txBody>
      </p:sp>
      <p:pic>
        <p:nvPicPr>
          <p:cNvPr id="5" name="Picture 2" descr="6,744 I Love Math Images, Stock Photos &amp; Vector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956" y="4684457"/>
            <a:ext cx="2115548" cy="157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257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latin typeface="Debbie Hepplewhite Print Font" panose="03050602040000000000" pitchFamily="66" charset="0"/>
              </a:rPr>
              <a:t>Maths at home </a:t>
            </a:r>
          </a:p>
        </p:txBody>
      </p:sp>
      <p:sp>
        <p:nvSpPr>
          <p:cNvPr id="3" name="Content Placeholder 2"/>
          <p:cNvSpPr>
            <a:spLocks noGrp="1"/>
          </p:cNvSpPr>
          <p:nvPr>
            <p:ph idx="1"/>
          </p:nvPr>
        </p:nvSpPr>
        <p:spPr/>
        <p:txBody>
          <a:bodyPr/>
          <a:lstStyle/>
          <a:p>
            <a:r>
              <a:rPr lang="en-US" dirty="0"/>
              <a:t>At home, engage children in conversation such as getting them involved with the cooking and measuring or even by counting.</a:t>
            </a:r>
          </a:p>
          <a:p>
            <a:r>
              <a:rPr lang="en-US" dirty="0"/>
              <a:t>Play board games together, or games involving </a:t>
            </a:r>
            <a:r>
              <a:rPr lang="en-US" dirty="0" err="1"/>
              <a:t>maths</a:t>
            </a:r>
            <a:r>
              <a:rPr lang="en-US" dirty="0"/>
              <a:t> such as what’s the time </a:t>
            </a:r>
            <a:r>
              <a:rPr lang="en-US" dirty="0" err="1"/>
              <a:t>Mr</a:t>
            </a:r>
            <a:r>
              <a:rPr lang="en-US" dirty="0"/>
              <a:t> Wolf. </a:t>
            </a:r>
          </a:p>
          <a:p>
            <a:r>
              <a:rPr lang="en-US" dirty="0"/>
              <a:t>Lots of parks now have shapes and games for you to engage in together. </a:t>
            </a:r>
          </a:p>
          <a:p>
            <a:r>
              <a:rPr lang="en-US" dirty="0"/>
              <a:t>Spot numbers when out and about- on buses, houses, and prices. </a:t>
            </a:r>
          </a:p>
          <a:p>
            <a:endParaRPr lang="en-US" dirty="0"/>
          </a:p>
          <a:p>
            <a:endParaRPr lang="en-GB" dirty="0"/>
          </a:p>
        </p:txBody>
      </p:sp>
    </p:spTree>
    <p:extLst>
      <p:ext uri="{BB962C8B-B14F-4D97-AF65-F5344CB8AC3E}">
        <p14:creationId xmlns:p14="http://schemas.microsoft.com/office/powerpoint/2010/main" val="48393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38FD067-69FF-485C-AB64-4EF19716A6D5}"/>
              </a:ext>
            </a:extLst>
          </p:cNvPr>
          <p:cNvSpPr>
            <a:spLocks noGrp="1"/>
          </p:cNvSpPr>
          <p:nvPr>
            <p:ph idx="1"/>
          </p:nvPr>
        </p:nvSpPr>
        <p:spPr/>
        <p:txBody>
          <a:bodyPr/>
          <a:lstStyle/>
          <a:p>
            <a:pPr marL="0" indent="0" algn="ctr">
              <a:buNone/>
            </a:pPr>
            <a:r>
              <a:rPr lang="en-US" dirty="0">
                <a:latin typeface="Debbie Hepplewhite Print Font" panose="03050602040000000000" pitchFamily="66" charset="0"/>
              </a:rPr>
              <a:t>Thank you for listening! </a:t>
            </a:r>
          </a:p>
          <a:p>
            <a:pPr marL="0" indent="0" algn="ctr">
              <a:buNone/>
            </a:pPr>
            <a:endParaRPr lang="en-US" dirty="0">
              <a:latin typeface="Debbie Hepplewhite Print Font" panose="03050602040000000000" pitchFamily="66" charset="0"/>
            </a:endParaRPr>
          </a:p>
          <a:p>
            <a:pPr marL="0" indent="0" algn="ctr">
              <a:buNone/>
            </a:pPr>
            <a:r>
              <a:rPr lang="en-US" dirty="0">
                <a:latin typeface="Debbie Hepplewhite Print Font" panose="03050602040000000000" pitchFamily="66" charset="0"/>
              </a:rPr>
              <a:t>If you have any questions, please do not hesitate to ask me. </a:t>
            </a:r>
            <a:endParaRPr lang="en-GB" dirty="0">
              <a:latin typeface="Debbie Hepplewhite Print Font" panose="03050602040000000000" pitchFamily="66" charset="0"/>
            </a:endParaRPr>
          </a:p>
        </p:txBody>
      </p:sp>
    </p:spTree>
    <p:extLst>
      <p:ext uri="{BB962C8B-B14F-4D97-AF65-F5344CB8AC3E}">
        <p14:creationId xmlns:p14="http://schemas.microsoft.com/office/powerpoint/2010/main" val="50156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Debbie Hepplewhite Print Font" panose="03050602040000000000" pitchFamily="66" charset="0"/>
              </a:rPr>
              <a:t>Getting Ready to Write</a:t>
            </a:r>
          </a:p>
        </p:txBody>
      </p:sp>
      <p:sp>
        <p:nvSpPr>
          <p:cNvPr id="3" name="Content Placeholder 2"/>
          <p:cNvSpPr>
            <a:spLocks noGrp="1"/>
          </p:cNvSpPr>
          <p:nvPr>
            <p:ph idx="1"/>
          </p:nvPr>
        </p:nvSpPr>
        <p:spPr>
          <a:xfrm>
            <a:off x="1125583" y="2632018"/>
            <a:ext cx="9601196" cy="3318936"/>
          </a:xfrm>
        </p:spPr>
        <p:txBody>
          <a:bodyPr>
            <a:normAutofit/>
          </a:bodyPr>
          <a:lstStyle/>
          <a:p>
            <a:pPr marL="0" indent="0" algn="ctr">
              <a:buNone/>
            </a:pPr>
            <a:r>
              <a:rPr lang="en-GB" sz="2000" dirty="0">
                <a:latin typeface="Debbie Hepplewhite Print Font" panose="03050602040000000000" pitchFamily="66" charset="0"/>
              </a:rPr>
              <a:t>Being ready to write is fundamentally important. This means we need to understand the physical development that happens before we are expecting children to pick up a pencil and produce letters. </a:t>
            </a:r>
          </a:p>
          <a:p>
            <a:pPr marL="0" indent="0">
              <a:buNone/>
            </a:pPr>
            <a:endParaRPr lang="en-GB" sz="2000" dirty="0">
              <a:latin typeface="Debbie Hepplewhite Print Font" panose="03050602040000000000" pitchFamily="66" charset="0"/>
            </a:endParaRPr>
          </a:p>
        </p:txBody>
      </p:sp>
      <p:sp>
        <p:nvSpPr>
          <p:cNvPr id="4" name="Rectangle 3"/>
          <p:cNvSpPr/>
          <p:nvPr/>
        </p:nvSpPr>
        <p:spPr>
          <a:xfrm>
            <a:off x="1295402" y="4572000"/>
            <a:ext cx="9601196" cy="1169551"/>
          </a:xfrm>
          <a:prstGeom prst="rect">
            <a:avLst/>
          </a:prstGeom>
        </p:spPr>
        <p:txBody>
          <a:bodyPr wrap="square">
            <a:spAutoFit/>
          </a:bodyPr>
          <a:lstStyle/>
          <a:p>
            <a:r>
              <a:rPr lang="en-US" sz="1400" i="1" dirty="0">
                <a:latin typeface="Debbie Hepplewhite Print Font" panose="03050602040000000000" pitchFamily="66" charset="0"/>
              </a:rPr>
              <a:t>“Fine motor control and precision helps with hand-eye co-ordination which is later linked to early literacy. Repeated and varied opportunities to explore and play with small world activities, puzzles, arts and crafts and the practise of using small tools, with feedback and support from adults, allow children to develop proficiency, control and confidence.” (The Educational Programs EYFS 2020)</a:t>
            </a:r>
            <a:endParaRPr lang="en-GB" sz="1400" i="1" dirty="0">
              <a:latin typeface="Debbie Hepplewhite Print Font" panose="03050602040000000000" pitchFamily="66" charset="0"/>
            </a:endParaRPr>
          </a:p>
        </p:txBody>
      </p:sp>
    </p:spTree>
    <p:extLst>
      <p:ext uri="{BB962C8B-B14F-4D97-AF65-F5344CB8AC3E}">
        <p14:creationId xmlns:p14="http://schemas.microsoft.com/office/powerpoint/2010/main" val="362716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Debbie Hepplewhite Print Font" panose="03050602040000000000" pitchFamily="66" charset="0"/>
              </a:rPr>
              <a:t>Funky Fingers</a:t>
            </a:r>
          </a:p>
        </p:txBody>
      </p:sp>
      <p:sp>
        <p:nvSpPr>
          <p:cNvPr id="3" name="Content Placeholder 2"/>
          <p:cNvSpPr>
            <a:spLocks noGrp="1"/>
          </p:cNvSpPr>
          <p:nvPr>
            <p:ph idx="1"/>
          </p:nvPr>
        </p:nvSpPr>
        <p:spPr>
          <a:xfrm>
            <a:off x="1295401" y="2556932"/>
            <a:ext cx="9601196" cy="3318936"/>
          </a:xfrm>
        </p:spPr>
        <p:txBody>
          <a:bodyPr/>
          <a:lstStyle/>
          <a:p>
            <a:r>
              <a:rPr lang="en-GB" dirty="0"/>
              <a:t>We have daily Funky Finger sessions, where we provide opportunities for the children to develop their gross and fine motor skills in preparation to become fluent writers.</a:t>
            </a:r>
          </a:p>
          <a:p>
            <a:endParaRPr lang="en-GB" dirty="0"/>
          </a:p>
        </p:txBody>
      </p:sp>
      <p:pic>
        <p:nvPicPr>
          <p:cNvPr id="1026" name="Picture 2" descr="Funky fingers EYFS activity | Preschool fine motor activities, Eyfs  activities, Funky fingers">
            <a:extLst>
              <a:ext uri="{FF2B5EF4-FFF2-40B4-BE49-F238E27FC236}">
                <a16:creationId xmlns:a16="http://schemas.microsoft.com/office/drawing/2014/main" id="{031CAD12-0DD1-4232-83A8-4F945F4FB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55" y="39713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ugh Gym Week - Funky Fingers">
            <a:extLst>
              <a:ext uri="{FF2B5EF4-FFF2-40B4-BE49-F238E27FC236}">
                <a16:creationId xmlns:a16="http://schemas.microsoft.com/office/drawing/2014/main" id="{A6C63F7B-FDF3-4B7E-A031-5CEB90CF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373" y="3391035"/>
            <a:ext cx="1821139" cy="24281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Finger Gym And Funky Fingers? - Early Years Careers">
            <a:extLst>
              <a:ext uri="{FF2B5EF4-FFF2-40B4-BE49-F238E27FC236}">
                <a16:creationId xmlns:a16="http://schemas.microsoft.com/office/drawing/2014/main" id="{82C5BFE2-B70D-44C4-BBAD-A85CEA1A0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71499"/>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unky Fingers 1 Activity 1 Activity 2 Activity 3">
            <a:extLst>
              <a:ext uri="{FF2B5EF4-FFF2-40B4-BE49-F238E27FC236}">
                <a16:creationId xmlns:a16="http://schemas.microsoft.com/office/drawing/2014/main" id="{496F3033-B8C6-4D8F-BC89-1CB0168D4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469" y="573616"/>
            <a:ext cx="2294946" cy="17123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 like to' playdough action song - YouTube">
            <a:extLst>
              <a:ext uri="{FF2B5EF4-FFF2-40B4-BE49-F238E27FC236}">
                <a16:creationId xmlns:a16="http://schemas.microsoft.com/office/drawing/2014/main" id="{07DFEFAD-ADE3-46AC-9728-3E1D2B7C2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1451" y="397137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94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Debbie Hepplewhite Print Font" panose="03050602040000000000" pitchFamily="66" charset="0"/>
              </a:rPr>
              <a:t>Pencil Grip</a:t>
            </a:r>
          </a:p>
        </p:txBody>
      </p:sp>
      <p:sp>
        <p:nvSpPr>
          <p:cNvPr id="3" name="Content Placeholder 2"/>
          <p:cNvSpPr>
            <a:spLocks noGrp="1"/>
          </p:cNvSpPr>
          <p:nvPr>
            <p:ph idx="1"/>
          </p:nvPr>
        </p:nvSpPr>
        <p:spPr>
          <a:xfrm>
            <a:off x="6785113" y="2622086"/>
            <a:ext cx="4293704" cy="3253781"/>
          </a:xfrm>
        </p:spPr>
        <p:txBody>
          <a:bodyPr>
            <a:normAutofit/>
          </a:bodyPr>
          <a:lstStyle/>
          <a:p>
            <a:r>
              <a:rPr lang="en-US" sz="2000" dirty="0"/>
              <a:t>Ensuring that children are holding their pencil using the correct grip is very important as they develop through the early years.</a:t>
            </a:r>
          </a:p>
          <a:p>
            <a:r>
              <a:rPr lang="en-US" sz="2000" dirty="0"/>
              <a:t>To be able to form letters correctly and then move on to develop their handwriting, they need to be able to hold their pencil the correct way. </a:t>
            </a:r>
          </a:p>
          <a:p>
            <a:endParaRPr lang="en-US" sz="2000" dirty="0"/>
          </a:p>
          <a:p>
            <a:endParaRPr lang="en-GB" dirty="0"/>
          </a:p>
        </p:txBody>
      </p:sp>
      <p:pic>
        <p:nvPicPr>
          <p:cNvPr id="2050" name="Picture 2" descr="Pencil grip development">
            <a:extLst>
              <a:ext uri="{FF2B5EF4-FFF2-40B4-BE49-F238E27FC236}">
                <a16:creationId xmlns:a16="http://schemas.microsoft.com/office/drawing/2014/main" id="{C5DEAEDC-AFF7-4A39-B89E-9E703BEF0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83" y="2405357"/>
            <a:ext cx="5480396" cy="23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1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275" y="982646"/>
            <a:ext cx="9601196" cy="1303867"/>
          </a:xfrm>
        </p:spPr>
        <p:txBody>
          <a:bodyPr>
            <a:normAutofit fontScale="90000"/>
          </a:bodyPr>
          <a:lstStyle/>
          <a:p>
            <a:r>
              <a:rPr lang="en-GB" dirty="0">
                <a:latin typeface="Debbie Hepplewhite Print Font" panose="03050602040000000000" pitchFamily="66" charset="0"/>
              </a:rPr>
              <a:t>Opportunities Within Our Learning Environment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34171" y="4105885"/>
            <a:ext cx="2364332" cy="176595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40474" y="4047257"/>
            <a:ext cx="2364331" cy="1765951"/>
          </a:xfrm>
          <a:prstGeom prst="rect">
            <a:avLst/>
          </a:prstGeom>
        </p:spPr>
      </p:pic>
      <p:sp>
        <p:nvSpPr>
          <p:cNvPr id="3" name="TextBox 2">
            <a:extLst>
              <a:ext uri="{FF2B5EF4-FFF2-40B4-BE49-F238E27FC236}">
                <a16:creationId xmlns:a16="http://schemas.microsoft.com/office/drawing/2014/main" id="{0BB413F3-438E-43B5-9084-C81414A55B17}"/>
              </a:ext>
            </a:extLst>
          </p:cNvPr>
          <p:cNvSpPr txBox="1"/>
          <p:nvPr/>
        </p:nvSpPr>
        <p:spPr>
          <a:xfrm>
            <a:off x="2379619" y="2483255"/>
            <a:ext cx="9318898" cy="1323439"/>
          </a:xfrm>
          <a:prstGeom prst="rect">
            <a:avLst/>
          </a:prstGeom>
          <a:noFill/>
        </p:spPr>
        <p:txBody>
          <a:bodyPr wrap="none" rtlCol="0">
            <a:spAutoFit/>
          </a:bodyPr>
          <a:lstStyle/>
          <a:p>
            <a:r>
              <a:rPr lang="en-US" sz="2000" dirty="0"/>
              <a:t>We have a writing rich learning environment, which means that we have opportunities to </a:t>
            </a:r>
          </a:p>
          <a:p>
            <a:r>
              <a:rPr lang="en-US" sz="2000" dirty="0"/>
              <a:t>develop children’s independence in writing within their play. We create activities to continue </a:t>
            </a:r>
          </a:p>
          <a:p>
            <a:r>
              <a:rPr lang="en-US" sz="2000" dirty="0"/>
              <a:t>developing their physical readiness. We continually build on the knowledge taught within </a:t>
            </a:r>
          </a:p>
          <a:p>
            <a:r>
              <a:rPr lang="en-US" sz="2000" dirty="0"/>
              <a:t>phonics and teach them to apply this to their ‘real world’ experiences. </a:t>
            </a:r>
            <a:endParaRPr lang="en-GB" sz="2000" dirty="0"/>
          </a:p>
        </p:txBody>
      </p:sp>
      <p:pic>
        <p:nvPicPr>
          <p:cNvPr id="10" name="Picture 9">
            <a:extLst>
              <a:ext uri="{FF2B5EF4-FFF2-40B4-BE49-F238E27FC236}">
                <a16:creationId xmlns:a16="http://schemas.microsoft.com/office/drawing/2014/main" id="{025015F2-50E4-42BC-B2E3-D233A829AF48}"/>
              </a:ext>
            </a:extLst>
          </p:cNvPr>
          <p:cNvPicPr>
            <a:picLocks noChangeAspect="1"/>
          </p:cNvPicPr>
          <p:nvPr/>
        </p:nvPicPr>
        <p:blipFill>
          <a:blip r:embed="rId4"/>
          <a:stretch>
            <a:fillRect/>
          </a:stretch>
        </p:blipFill>
        <p:spPr>
          <a:xfrm>
            <a:off x="2960413" y="3965353"/>
            <a:ext cx="2429775" cy="1822331"/>
          </a:xfrm>
          <a:prstGeom prst="rect">
            <a:avLst/>
          </a:prstGeom>
        </p:spPr>
      </p:pic>
      <p:pic>
        <p:nvPicPr>
          <p:cNvPr id="12" name="Picture 11">
            <a:extLst>
              <a:ext uri="{FF2B5EF4-FFF2-40B4-BE49-F238E27FC236}">
                <a16:creationId xmlns:a16="http://schemas.microsoft.com/office/drawing/2014/main" id="{BCE1F5C8-AF65-4ECE-A16C-D50B8278E5CD}"/>
              </a:ext>
            </a:extLst>
          </p:cNvPr>
          <p:cNvPicPr>
            <a:picLocks noChangeAspect="1"/>
          </p:cNvPicPr>
          <p:nvPr/>
        </p:nvPicPr>
        <p:blipFill>
          <a:blip r:embed="rId5"/>
          <a:stretch>
            <a:fillRect/>
          </a:stretch>
        </p:blipFill>
        <p:spPr>
          <a:xfrm rot="5400000">
            <a:off x="482444" y="4049168"/>
            <a:ext cx="2168200" cy="1626150"/>
          </a:xfrm>
          <a:prstGeom prst="rect">
            <a:avLst/>
          </a:prstGeom>
        </p:spPr>
      </p:pic>
    </p:spTree>
    <p:extLst>
      <p:ext uri="{BB962C8B-B14F-4D97-AF65-F5344CB8AC3E}">
        <p14:creationId xmlns:p14="http://schemas.microsoft.com/office/powerpoint/2010/main" val="415413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83" y="982131"/>
            <a:ext cx="9601196" cy="1303867"/>
          </a:xfrm>
        </p:spPr>
        <p:txBody>
          <a:bodyPr>
            <a:normAutofit/>
          </a:bodyPr>
          <a:lstStyle/>
          <a:p>
            <a:r>
              <a:rPr lang="en-GB" sz="3600" dirty="0">
                <a:latin typeface="Debbie Hepplewhite Print Font" panose="03050602040000000000" pitchFamily="66" charset="0"/>
              </a:rPr>
              <a:t>Letter Formation and Spelling</a:t>
            </a:r>
          </a:p>
        </p:txBody>
      </p:sp>
      <p:pic>
        <p:nvPicPr>
          <p:cNvPr id="4" name="Content Placeholder 3"/>
          <p:cNvPicPr>
            <a:picLocks noGrp="1" noChangeAspect="1"/>
          </p:cNvPicPr>
          <p:nvPr>
            <p:ph idx="1"/>
          </p:nvPr>
        </p:nvPicPr>
        <p:blipFill>
          <a:blip r:embed="rId2"/>
          <a:stretch>
            <a:fillRect/>
          </a:stretch>
        </p:blipFill>
        <p:spPr>
          <a:xfrm>
            <a:off x="9083584" y="4737327"/>
            <a:ext cx="2019300" cy="1057275"/>
          </a:xfrm>
          <a:prstGeom prst="rect">
            <a:avLst/>
          </a:prstGeom>
        </p:spPr>
      </p:pic>
      <p:pic>
        <p:nvPicPr>
          <p:cNvPr id="5" name="Picture 4"/>
          <p:cNvPicPr>
            <a:picLocks noChangeAspect="1"/>
          </p:cNvPicPr>
          <p:nvPr/>
        </p:nvPicPr>
        <p:blipFill>
          <a:blip r:embed="rId3"/>
          <a:stretch>
            <a:fillRect/>
          </a:stretch>
        </p:blipFill>
        <p:spPr>
          <a:xfrm>
            <a:off x="9862457" y="1316855"/>
            <a:ext cx="1577884" cy="873198"/>
          </a:xfrm>
          <a:prstGeom prst="rect">
            <a:avLst/>
          </a:prstGeom>
        </p:spPr>
      </p:pic>
      <p:pic>
        <p:nvPicPr>
          <p:cNvPr id="6" name="Picture 5"/>
          <p:cNvPicPr>
            <a:picLocks noChangeAspect="1"/>
          </p:cNvPicPr>
          <p:nvPr/>
        </p:nvPicPr>
        <p:blipFill>
          <a:blip r:embed="rId4"/>
          <a:stretch>
            <a:fillRect/>
          </a:stretch>
        </p:blipFill>
        <p:spPr>
          <a:xfrm>
            <a:off x="9674134" y="2440100"/>
            <a:ext cx="1428750" cy="2143125"/>
          </a:xfrm>
          <a:prstGeom prst="rect">
            <a:avLst/>
          </a:prstGeom>
        </p:spPr>
      </p:pic>
      <p:sp>
        <p:nvSpPr>
          <p:cNvPr id="7" name="Rectangle 6"/>
          <p:cNvSpPr/>
          <p:nvPr/>
        </p:nvSpPr>
        <p:spPr>
          <a:xfrm>
            <a:off x="1295402" y="2337668"/>
            <a:ext cx="7848598" cy="1631216"/>
          </a:xfrm>
          <a:prstGeom prst="rect">
            <a:avLst/>
          </a:prstGeom>
        </p:spPr>
        <p:txBody>
          <a:bodyPr wrap="square">
            <a:spAutoFit/>
          </a:bodyPr>
          <a:lstStyle/>
          <a:p>
            <a:r>
              <a:rPr lang="en-US" sz="2000" i="1" dirty="0"/>
              <a:t>ELG</a:t>
            </a:r>
          </a:p>
          <a:p>
            <a:r>
              <a:rPr lang="en-US" sz="2000" i="1" dirty="0"/>
              <a:t>• Write recognisable letters, most of which are correctly formed. </a:t>
            </a:r>
          </a:p>
          <a:p>
            <a:r>
              <a:rPr lang="en-US" sz="2000" i="1" dirty="0"/>
              <a:t>• Spell words by identifying sounds in them and representing the sounds with a letter or letters. </a:t>
            </a:r>
          </a:p>
          <a:p>
            <a:r>
              <a:rPr lang="en-US" sz="2000" i="1" dirty="0"/>
              <a:t>• Write simple phrases and sentences that can be read by others.</a:t>
            </a:r>
            <a:endParaRPr lang="en-GB" sz="2000" i="1" dirty="0"/>
          </a:p>
        </p:txBody>
      </p:sp>
      <p:sp>
        <p:nvSpPr>
          <p:cNvPr id="3" name="TextBox 2">
            <a:extLst>
              <a:ext uri="{FF2B5EF4-FFF2-40B4-BE49-F238E27FC236}">
                <a16:creationId xmlns:a16="http://schemas.microsoft.com/office/drawing/2014/main" id="{7028779A-AC2A-4862-A82B-0524E1182512}"/>
              </a:ext>
            </a:extLst>
          </p:cNvPr>
          <p:cNvSpPr txBox="1"/>
          <p:nvPr/>
        </p:nvSpPr>
        <p:spPr>
          <a:xfrm>
            <a:off x="662609" y="3956813"/>
            <a:ext cx="5949377"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To teach the correct letter formation we follow the Little Wandle program- they use captions that help guide the children. These can be found on the Little Wandle website and as a handout. </a:t>
            </a:r>
          </a:p>
          <a:p>
            <a:pPr marL="342900" indent="-342900">
              <a:buFont typeface="Arial" panose="020B0604020202020204" pitchFamily="34" charset="0"/>
              <a:buChar char="•"/>
            </a:pPr>
            <a:r>
              <a:rPr lang="en-US" sz="2000" dirty="0"/>
              <a:t>Spellings are taught during our phonics sessions using the graphemes that children are revising and tricky words that have been taught. </a:t>
            </a:r>
          </a:p>
          <a:p>
            <a:endParaRPr lang="en-US" sz="2000" dirty="0"/>
          </a:p>
        </p:txBody>
      </p:sp>
      <p:pic>
        <p:nvPicPr>
          <p:cNvPr id="3074" name="Picture 2" descr="Little Wandle Letters and Sounds Parent Information">
            <a:extLst>
              <a:ext uri="{FF2B5EF4-FFF2-40B4-BE49-F238E27FC236}">
                <a16:creationId xmlns:a16="http://schemas.microsoft.com/office/drawing/2014/main" id="{5DC258F6-5F65-4684-8D47-79EAFBA5F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999" y="3905144"/>
            <a:ext cx="2449287" cy="214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6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51C2-639C-4E61-A448-17EF8CB94C22}"/>
              </a:ext>
            </a:extLst>
          </p:cNvPr>
          <p:cNvSpPr>
            <a:spLocks noGrp="1"/>
          </p:cNvSpPr>
          <p:nvPr>
            <p:ph type="title"/>
          </p:nvPr>
        </p:nvSpPr>
        <p:spPr/>
        <p:txBody>
          <a:bodyPr/>
          <a:lstStyle/>
          <a:p>
            <a:r>
              <a:rPr lang="en-US" dirty="0"/>
              <a:t>English Curriculum </a:t>
            </a:r>
            <a:endParaRPr lang="en-GB" dirty="0"/>
          </a:p>
        </p:txBody>
      </p:sp>
      <p:pic>
        <p:nvPicPr>
          <p:cNvPr id="4" name="Content Placeholder 3">
            <a:extLst>
              <a:ext uri="{FF2B5EF4-FFF2-40B4-BE49-F238E27FC236}">
                <a16:creationId xmlns:a16="http://schemas.microsoft.com/office/drawing/2014/main" id="{5906468F-A7BC-42CC-B997-912736C8563A}"/>
              </a:ext>
            </a:extLst>
          </p:cNvPr>
          <p:cNvPicPr>
            <a:picLocks noGrp="1" noChangeAspect="1"/>
          </p:cNvPicPr>
          <p:nvPr>
            <p:ph idx="1"/>
          </p:nvPr>
        </p:nvPicPr>
        <p:blipFill>
          <a:blip r:embed="rId2"/>
          <a:stretch>
            <a:fillRect/>
          </a:stretch>
        </p:blipFill>
        <p:spPr>
          <a:xfrm>
            <a:off x="812956" y="2557993"/>
            <a:ext cx="5901324" cy="3317875"/>
          </a:xfrm>
          <a:prstGeom prst="rect">
            <a:avLst/>
          </a:prstGeom>
        </p:spPr>
      </p:pic>
      <p:pic>
        <p:nvPicPr>
          <p:cNvPr id="6" name="Picture 5">
            <a:extLst>
              <a:ext uri="{FF2B5EF4-FFF2-40B4-BE49-F238E27FC236}">
                <a16:creationId xmlns:a16="http://schemas.microsoft.com/office/drawing/2014/main" id="{A3F21CCE-CC48-4856-8C62-5EC2EB4B8450}"/>
              </a:ext>
            </a:extLst>
          </p:cNvPr>
          <p:cNvPicPr>
            <a:picLocks noChangeAspect="1"/>
          </p:cNvPicPr>
          <p:nvPr/>
        </p:nvPicPr>
        <p:blipFill>
          <a:blip r:embed="rId3"/>
          <a:stretch>
            <a:fillRect/>
          </a:stretch>
        </p:blipFill>
        <p:spPr>
          <a:xfrm>
            <a:off x="8203096" y="3618447"/>
            <a:ext cx="3372661" cy="2402281"/>
          </a:xfrm>
          <a:prstGeom prst="rect">
            <a:avLst/>
          </a:prstGeom>
        </p:spPr>
      </p:pic>
      <p:cxnSp>
        <p:nvCxnSpPr>
          <p:cNvPr id="11" name="Connector: Elbow 10">
            <a:extLst>
              <a:ext uri="{FF2B5EF4-FFF2-40B4-BE49-F238E27FC236}">
                <a16:creationId xmlns:a16="http://schemas.microsoft.com/office/drawing/2014/main" id="{06EF5C99-6640-441E-8CAC-BECBD51B1ECE}"/>
              </a:ext>
            </a:extLst>
          </p:cNvPr>
          <p:cNvCxnSpPr/>
          <p:nvPr/>
        </p:nvCxnSpPr>
        <p:spPr>
          <a:xfrm>
            <a:off x="6096000" y="4094922"/>
            <a:ext cx="225287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F2A3D75-BE3F-4E62-AA34-5DD365EE906E}"/>
              </a:ext>
            </a:extLst>
          </p:cNvPr>
          <p:cNvCxnSpPr>
            <a:cxnSpLocks/>
          </p:cNvCxnSpPr>
          <p:nvPr/>
        </p:nvCxnSpPr>
        <p:spPr>
          <a:xfrm rot="16200000" flipH="1">
            <a:off x="7123043" y="4697895"/>
            <a:ext cx="1417984" cy="742122"/>
          </a:xfrm>
          <a:prstGeom prst="bentConnector3">
            <a:avLst>
              <a:gd name="adj1" fmla="val 99533"/>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2FB322D-AD29-4A65-8A0D-6CEE0F86389E}"/>
              </a:ext>
            </a:extLst>
          </p:cNvPr>
          <p:cNvSpPr txBox="1"/>
          <p:nvPr/>
        </p:nvSpPr>
        <p:spPr>
          <a:xfrm>
            <a:off x="7222435" y="2663687"/>
            <a:ext cx="3498574" cy="923330"/>
          </a:xfrm>
          <a:prstGeom prst="rect">
            <a:avLst/>
          </a:prstGeom>
          <a:noFill/>
        </p:spPr>
        <p:txBody>
          <a:bodyPr wrap="square" rtlCol="0">
            <a:spAutoFit/>
          </a:bodyPr>
          <a:lstStyle/>
          <a:p>
            <a:r>
              <a:rPr lang="en-US" dirty="0"/>
              <a:t>On our website you can find our English Curriculum, end of year expectations and our spelling policy. </a:t>
            </a:r>
            <a:endParaRPr lang="en-GB" dirty="0"/>
          </a:p>
        </p:txBody>
      </p:sp>
    </p:spTree>
    <p:extLst>
      <p:ext uri="{BB962C8B-B14F-4D97-AF65-F5344CB8AC3E}">
        <p14:creationId xmlns:p14="http://schemas.microsoft.com/office/powerpoint/2010/main" val="270060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DAA6-6D39-4D87-81E7-25F27D49E9BD}"/>
              </a:ext>
            </a:extLst>
          </p:cNvPr>
          <p:cNvSpPr>
            <a:spLocks noGrp="1"/>
          </p:cNvSpPr>
          <p:nvPr>
            <p:ph type="title"/>
          </p:nvPr>
        </p:nvSpPr>
        <p:spPr>
          <a:xfrm>
            <a:off x="1295402" y="893355"/>
            <a:ext cx="9601196" cy="1303867"/>
          </a:xfrm>
        </p:spPr>
        <p:txBody>
          <a:bodyPr/>
          <a:lstStyle/>
          <a:p>
            <a:r>
              <a:rPr lang="en-US" dirty="0"/>
              <a:t>Little Wandle for parents</a:t>
            </a:r>
            <a:endParaRPr lang="en-GB" dirty="0"/>
          </a:p>
        </p:txBody>
      </p:sp>
      <p:pic>
        <p:nvPicPr>
          <p:cNvPr id="4" name="Content Placeholder 3">
            <a:extLst>
              <a:ext uri="{FF2B5EF4-FFF2-40B4-BE49-F238E27FC236}">
                <a16:creationId xmlns:a16="http://schemas.microsoft.com/office/drawing/2014/main" id="{359F498E-6F8D-44E0-A01B-72BE60DE510C}"/>
              </a:ext>
            </a:extLst>
          </p:cNvPr>
          <p:cNvPicPr>
            <a:picLocks noGrp="1" noChangeAspect="1"/>
          </p:cNvPicPr>
          <p:nvPr>
            <p:ph idx="1"/>
          </p:nvPr>
        </p:nvPicPr>
        <p:blipFill>
          <a:blip r:embed="rId2"/>
          <a:stretch>
            <a:fillRect/>
          </a:stretch>
        </p:blipFill>
        <p:spPr>
          <a:xfrm>
            <a:off x="562803" y="1920357"/>
            <a:ext cx="8927426" cy="3955511"/>
          </a:xfrm>
          <a:prstGeom prst="rect">
            <a:avLst/>
          </a:prstGeom>
        </p:spPr>
      </p:pic>
      <p:sp>
        <p:nvSpPr>
          <p:cNvPr id="5" name="TextBox 4">
            <a:extLst>
              <a:ext uri="{FF2B5EF4-FFF2-40B4-BE49-F238E27FC236}">
                <a16:creationId xmlns:a16="http://schemas.microsoft.com/office/drawing/2014/main" id="{2D331133-A91D-4D28-BDD0-7993A9E72020}"/>
              </a:ext>
            </a:extLst>
          </p:cNvPr>
          <p:cNvSpPr txBox="1"/>
          <p:nvPr/>
        </p:nvSpPr>
        <p:spPr>
          <a:xfrm>
            <a:off x="7420043" y="4572002"/>
            <a:ext cx="3774699" cy="1569660"/>
          </a:xfrm>
          <a:prstGeom prst="rect">
            <a:avLst/>
          </a:prstGeom>
          <a:noFill/>
        </p:spPr>
        <p:txBody>
          <a:bodyPr wrap="square" rtlCol="0">
            <a:spAutoFit/>
          </a:bodyPr>
          <a:lstStyle/>
          <a:p>
            <a:r>
              <a:rPr lang="en-US" sz="2400" dirty="0"/>
              <a:t>Within the EYFS section you can find a direct link to Little Wandle and the letter formation support. </a:t>
            </a:r>
            <a:endParaRPr lang="en-GB" sz="2400" dirty="0"/>
          </a:p>
        </p:txBody>
      </p:sp>
      <p:cxnSp>
        <p:nvCxnSpPr>
          <p:cNvPr id="7" name="Straight Arrow Connector 6">
            <a:extLst>
              <a:ext uri="{FF2B5EF4-FFF2-40B4-BE49-F238E27FC236}">
                <a16:creationId xmlns:a16="http://schemas.microsoft.com/office/drawing/2014/main" id="{A78AABDC-3D66-4FEB-9CA1-D653E29D1B30}"/>
              </a:ext>
            </a:extLst>
          </p:cNvPr>
          <p:cNvCxnSpPr/>
          <p:nvPr/>
        </p:nvCxnSpPr>
        <p:spPr>
          <a:xfrm flipH="1">
            <a:off x="3313043" y="5080408"/>
            <a:ext cx="3707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7" y="2063931"/>
            <a:ext cx="6815669" cy="1597053"/>
          </a:xfrm>
        </p:spPr>
        <p:txBody>
          <a:bodyPr/>
          <a:lstStyle/>
          <a:p>
            <a:r>
              <a:rPr lang="en-US" sz="7200" dirty="0" err="1">
                <a:latin typeface="Debbie Hepplewhite Print Font" panose="03050602040000000000" pitchFamily="66" charset="0"/>
              </a:rPr>
              <a:t>Maths</a:t>
            </a:r>
            <a:endParaRPr lang="en-GB" sz="7200" dirty="0">
              <a:latin typeface="Debbie Hepplewhite Print Font" panose="03050602040000000000" pitchFamily="66" charset="0"/>
            </a:endParaRPr>
          </a:p>
        </p:txBody>
      </p:sp>
    </p:spTree>
    <p:extLst>
      <p:ext uri="{BB962C8B-B14F-4D97-AF65-F5344CB8AC3E}">
        <p14:creationId xmlns:p14="http://schemas.microsoft.com/office/powerpoint/2010/main" val="361808564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306</TotalTime>
  <Words>972</Words>
  <Application>Microsoft Office PowerPoint</Application>
  <PresentationFormat>Widescreen</PresentationFormat>
  <Paragraphs>81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Comic Sans MS</vt:lpstr>
      <vt:lpstr>Debbie Hepplewhite Print Font</vt:lpstr>
      <vt:lpstr>Garamond</vt:lpstr>
      <vt:lpstr>Organic</vt:lpstr>
      <vt:lpstr>Early Years  </vt:lpstr>
      <vt:lpstr>Getting Ready to Write</vt:lpstr>
      <vt:lpstr>Funky Fingers</vt:lpstr>
      <vt:lpstr>Pencil Grip</vt:lpstr>
      <vt:lpstr>Opportunities Within Our Learning Environment</vt:lpstr>
      <vt:lpstr>Letter Formation and Spelling</vt:lpstr>
      <vt:lpstr>English Curriculum </vt:lpstr>
      <vt:lpstr>Little Wandle for parents</vt:lpstr>
      <vt:lpstr>Maths</vt:lpstr>
      <vt:lpstr>Maths Curriculum </vt:lpstr>
      <vt:lpstr>Early Learning Goal</vt:lpstr>
      <vt:lpstr>Maths Meeting </vt:lpstr>
      <vt:lpstr>Number bonds</vt:lpstr>
      <vt:lpstr>Why are number bonds important?</vt:lpstr>
      <vt:lpstr> </vt:lpstr>
      <vt:lpstr> </vt:lpstr>
      <vt:lpstr>Maths at home</vt:lpstr>
      <vt:lpstr>Maths at home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Years  Part 2</dc:title>
  <dc:creator>michelle denyer-hampton</dc:creator>
  <cp:lastModifiedBy>M Wilkins</cp:lastModifiedBy>
  <cp:revision>27</cp:revision>
  <dcterms:created xsi:type="dcterms:W3CDTF">2023-01-10T09:40:55Z</dcterms:created>
  <dcterms:modified xsi:type="dcterms:W3CDTF">2023-12-06T16:56:01Z</dcterms:modified>
</cp:coreProperties>
</file>